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7"/>
  </p:notesMasterIdLst>
  <p:handoutMasterIdLst>
    <p:handoutMasterId r:id="rId48"/>
  </p:handoutMasterIdLst>
  <p:sldIdLst>
    <p:sldId id="427" r:id="rId2"/>
    <p:sldId id="430" r:id="rId3"/>
    <p:sldId id="432" r:id="rId4"/>
    <p:sldId id="436" r:id="rId5"/>
    <p:sldId id="442" r:id="rId6"/>
    <p:sldId id="440" r:id="rId7"/>
    <p:sldId id="444" r:id="rId8"/>
    <p:sldId id="443" r:id="rId9"/>
    <p:sldId id="439" r:id="rId10"/>
    <p:sldId id="441" r:id="rId11"/>
    <p:sldId id="450" r:id="rId12"/>
    <p:sldId id="437" r:id="rId13"/>
    <p:sldId id="445" r:id="rId14"/>
    <p:sldId id="433" r:id="rId15"/>
    <p:sldId id="446" r:id="rId16"/>
    <p:sldId id="447" r:id="rId17"/>
    <p:sldId id="448" r:id="rId18"/>
    <p:sldId id="449" r:id="rId19"/>
    <p:sldId id="451" r:id="rId20"/>
    <p:sldId id="452" r:id="rId21"/>
    <p:sldId id="453" r:id="rId22"/>
    <p:sldId id="454" r:id="rId23"/>
    <p:sldId id="455" r:id="rId24"/>
    <p:sldId id="457" r:id="rId25"/>
    <p:sldId id="458" r:id="rId26"/>
    <p:sldId id="478" r:id="rId27"/>
    <p:sldId id="461" r:id="rId28"/>
    <p:sldId id="467" r:id="rId29"/>
    <p:sldId id="460" r:id="rId30"/>
    <p:sldId id="462" r:id="rId31"/>
    <p:sldId id="463" r:id="rId32"/>
    <p:sldId id="475" r:id="rId33"/>
    <p:sldId id="476" r:id="rId34"/>
    <p:sldId id="464" r:id="rId35"/>
    <p:sldId id="470" r:id="rId36"/>
    <p:sldId id="469" r:id="rId37"/>
    <p:sldId id="468" r:id="rId38"/>
    <p:sldId id="466" r:id="rId39"/>
    <p:sldId id="471" r:id="rId40"/>
    <p:sldId id="472" r:id="rId41"/>
    <p:sldId id="473" r:id="rId42"/>
    <p:sldId id="479" r:id="rId43"/>
    <p:sldId id="480" r:id="rId44"/>
    <p:sldId id="481" r:id="rId45"/>
    <p:sldId id="482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C55A11"/>
    <a:srgbClr val="D9D9D9"/>
    <a:srgbClr val="2E75B6"/>
    <a:srgbClr val="8497B0"/>
    <a:srgbClr val="DEEBF7"/>
    <a:srgbClr val="FFC000"/>
    <a:srgbClr val="FF8585"/>
    <a:srgbClr val="54823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92" autoAdjust="0"/>
    <p:restoredTop sz="96279" autoAdjust="0"/>
  </p:normalViewPr>
  <p:slideViewPr>
    <p:cSldViewPr snapToGrid="0" snapToObjects="1" showGuides="1">
      <p:cViewPr varScale="1">
        <p:scale>
          <a:sx n="111" d="100"/>
          <a:sy n="111" d="100"/>
        </p:scale>
        <p:origin x="138" y="144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.pn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1.png"/><Relationship Id="rId7" Type="http://schemas.openxmlformats.org/officeDocument/2006/relationships/image" Target="../media/image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microsoft.com/office/2007/relationships/hdphoto" Target="../media/hdphoto6.wdp"/><Relationship Id="rId9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정보 상세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871" y="3034261"/>
            <a:ext cx="1968961" cy="32030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01276"/>
              </p:ext>
            </p:extLst>
          </p:nvPr>
        </p:nvGraphicFramePr>
        <p:xfrm>
          <a:off x="1275199" y="1519006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D50C1B8B-8E8C-4368-A294-AE1160E0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02" y="1369439"/>
            <a:ext cx="3426938" cy="166482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1221751" y="3442920"/>
            <a:ext cx="3287778" cy="2179022"/>
            <a:chOff x="401267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12677" y="3966907"/>
              <a:ext cx="3370045" cy="2139421"/>
              <a:chOff x="435840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840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25044" y="4847525"/>
                <a:ext cx="1436768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40B680D-492F-421A-BCBD-52A6B3810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751" y="3488834"/>
            <a:ext cx="3287777" cy="100363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2F5C8081-311B-4B80-B42F-D4168BE32365}"/>
              </a:ext>
            </a:extLst>
          </p:cNvPr>
          <p:cNvGrpSpPr/>
          <p:nvPr/>
        </p:nvGrpSpPr>
        <p:grpSpPr>
          <a:xfrm>
            <a:off x="4956048" y="3665296"/>
            <a:ext cx="4292823" cy="2085473"/>
            <a:chOff x="4044601" y="4093006"/>
            <a:chExt cx="3865199" cy="187773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297C23-5DC4-410E-9382-43A03E6B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4601" y="4093006"/>
              <a:ext cx="3865199" cy="1877731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40F0651-01C5-41D8-83D5-4F718273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91018" y="4126853"/>
              <a:ext cx="1172363" cy="14967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8F038F-1BEE-459A-914C-71D9165CEAEF}"/>
                </a:ext>
              </a:extLst>
            </p:cNvPr>
            <p:cNvSpPr txBox="1"/>
            <p:nvPr/>
          </p:nvSpPr>
          <p:spPr>
            <a:xfrm>
              <a:off x="4988980" y="5772035"/>
              <a:ext cx="197643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A29CB1-B315-4191-8EAC-76F81475E63A}"/>
                </a:ext>
              </a:extLst>
            </p:cNvPr>
            <p:cNvSpPr txBox="1"/>
            <p:nvPr/>
          </p:nvSpPr>
          <p:spPr>
            <a:xfrm>
              <a:off x="4988980" y="5297052"/>
              <a:ext cx="1976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획득 결과</a:t>
              </a:r>
              <a:endParaRPr lang="en-US" altLang="ko-KR" sz="4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실버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노멀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  <a:endParaRPr lang="ko-KR" altLang="en-US" sz="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1221751" y="5647265"/>
            <a:ext cx="3287777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확인 버튼 클릭</a:t>
            </a:r>
            <a:endParaRPr lang="en-US" altLang="ko-KR" sz="105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9AEE44-B071-4DDC-B003-F326E43ABEE4}"/>
              </a:ext>
            </a:extLst>
          </p:cNvPr>
          <p:cNvSpPr/>
          <p:nvPr/>
        </p:nvSpPr>
        <p:spPr>
          <a:xfrm>
            <a:off x="3014235" y="4164437"/>
            <a:ext cx="651978" cy="2466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B7AC766-E83E-483E-A5D5-DC4B78A1DF23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3761924" y="4459189"/>
            <a:ext cx="1194124" cy="2488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1479A14-2DE5-4A38-BD99-BF406F0ACF4C}"/>
              </a:ext>
            </a:extLst>
          </p:cNvPr>
          <p:cNvSpPr txBox="1"/>
          <p:nvPr/>
        </p:nvSpPr>
        <p:spPr>
          <a:xfrm>
            <a:off x="4956048" y="5829652"/>
            <a:ext cx="4292823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C53F8B3-71FF-4535-BE78-586D91AE72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0669" y="4268812"/>
            <a:ext cx="301255" cy="380754"/>
          </a:xfrm>
          <a:prstGeom prst="rect">
            <a:avLst/>
          </a:prstGeom>
          <a:ln>
            <a:noFill/>
          </a:ln>
        </p:spPr>
      </p:pic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9013938" y="3074220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527432"/>
              </p:ext>
            </p:extLst>
          </p:nvPr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368042"/>
              </p:ext>
            </p:extLst>
          </p:nvPr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109476"/>
              </p:ext>
            </p:extLst>
          </p:nvPr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37030"/>
              </p:ext>
            </p:extLst>
          </p:nvPr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709582"/>
              </p:ext>
            </p:extLst>
          </p:nvPr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080" y="2150094"/>
            <a:ext cx="2918533" cy="378009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508029"/>
              </p:ext>
            </p:extLst>
          </p:nvPr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3134BE-4D02-400D-BFCD-BA1703D019B9}"/>
              </a:ext>
            </a:extLst>
          </p:cNvPr>
          <p:cNvGrpSpPr/>
          <p:nvPr/>
        </p:nvGrpSpPr>
        <p:grpSpPr>
          <a:xfrm>
            <a:off x="9153793" y="1516368"/>
            <a:ext cx="2190750" cy="1741106"/>
            <a:chOff x="9087500" y="1516368"/>
            <a:chExt cx="2190750" cy="174110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8FBBDC3-9CA2-4789-B18C-71A8C3C55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44"/>
            <a:stretch/>
          </p:blipFill>
          <p:spPr>
            <a:xfrm>
              <a:off x="9087500" y="1516368"/>
              <a:ext cx="2190750" cy="1741106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7BBBD5-A556-4361-A58C-241470F4BE18}"/>
                </a:ext>
              </a:extLst>
            </p:cNvPr>
            <p:cNvSpPr/>
            <p:nvPr/>
          </p:nvSpPr>
          <p:spPr>
            <a:xfrm>
              <a:off x="10735325" y="2946500"/>
              <a:ext cx="354806" cy="11322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11BCAC-3194-4CB5-BEBA-36A2EC0F806C}"/>
              </a:ext>
            </a:extLst>
          </p:cNvPr>
          <p:cNvGrpSpPr/>
          <p:nvPr/>
        </p:nvGrpSpPr>
        <p:grpSpPr>
          <a:xfrm>
            <a:off x="852674" y="3752850"/>
            <a:ext cx="6325163" cy="2047378"/>
            <a:chOff x="1274918" y="3847131"/>
            <a:chExt cx="6325163" cy="20473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4DF1BCE-345A-4149-8D76-F9E93F3CB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379" r="-1"/>
            <a:stretch/>
          </p:blipFill>
          <p:spPr>
            <a:xfrm>
              <a:off x="1274918" y="3852123"/>
              <a:ext cx="2648772" cy="204238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135E1F7-280A-4693-A80E-23B63EDAC180}"/>
                </a:ext>
              </a:extLst>
            </p:cNvPr>
            <p:cNvGrpSpPr/>
            <p:nvPr/>
          </p:nvGrpSpPr>
          <p:grpSpPr>
            <a:xfrm>
              <a:off x="4951309" y="3847131"/>
              <a:ext cx="2648772" cy="2042386"/>
              <a:chOff x="4126893" y="3847131"/>
              <a:chExt cx="2648772" cy="204238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D0EAD7C-3818-40F3-9993-D44659CCE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379" r="-1"/>
              <a:stretch/>
            </p:blipFill>
            <p:spPr>
              <a:xfrm>
                <a:off x="4126893" y="3847131"/>
                <a:ext cx="2648772" cy="204238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D77BF5F-201A-45F6-8C43-C52509CFE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0242" y="3947364"/>
                <a:ext cx="1985505" cy="1826776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11764D9-8AB4-40E1-9F26-992C4FC3ED39}"/>
                </a:ext>
              </a:extLst>
            </p:cNvPr>
            <p:cNvSpPr/>
            <p:nvPr/>
          </p:nvSpPr>
          <p:spPr>
            <a:xfrm>
              <a:off x="3276475" y="5531166"/>
              <a:ext cx="433514" cy="12334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E129ED9F-33BF-4E5F-ABF1-59E2FCE9EE1B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3764280" y="4860752"/>
              <a:ext cx="1520378" cy="86158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5A00940-5B94-4C1B-BEF6-4C859364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9361" y="5592840"/>
              <a:ext cx="204919" cy="258996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0594181-8092-467D-ACF1-0555E1A5944C}"/>
                </a:ext>
              </a:extLst>
            </p:cNvPr>
            <p:cNvSpPr/>
            <p:nvPr/>
          </p:nvSpPr>
          <p:spPr>
            <a:xfrm>
              <a:off x="5284657" y="3945564"/>
              <a:ext cx="1985505" cy="182857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51F63D-9AF8-4092-9EEE-574C576B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82" y="3300766"/>
            <a:ext cx="4524933" cy="29378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9329"/>
              </p:ext>
            </p:extLst>
          </p:nvPr>
        </p:nvGraphicFramePr>
        <p:xfrm>
          <a:off x="1000600" y="1536259"/>
          <a:ext cx="62709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보유량 없음 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4874432-7618-4C4E-8C3A-43A3D8DF8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59" t="18818" r="5993" b="57500"/>
          <a:stretch/>
        </p:blipFill>
        <p:spPr>
          <a:xfrm>
            <a:off x="7870208" y="2057625"/>
            <a:ext cx="2765752" cy="124127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9CBBCB6-1BAC-4E56-BB9A-2189A1CCF8FC}"/>
              </a:ext>
            </a:extLst>
          </p:cNvPr>
          <p:cNvGrpSpPr>
            <a:grpSpLocks noChangeAspect="1"/>
          </p:cNvGrpSpPr>
          <p:nvPr/>
        </p:nvGrpSpPr>
        <p:grpSpPr>
          <a:xfrm>
            <a:off x="1000600" y="3688930"/>
            <a:ext cx="5281329" cy="2511606"/>
            <a:chOff x="1000600" y="3155472"/>
            <a:chExt cx="6436075" cy="306076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57A1CC-DA36-44ED-AA37-98CF7861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600" y="3155472"/>
              <a:ext cx="2796750" cy="2573167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6BC4A0D-7EB9-4EE1-A09C-900D98B1C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4818" y="3155473"/>
              <a:ext cx="2796750" cy="257316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62F6A3-49BE-484E-9E0D-385B1231D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1867" y="3979493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C9EC483-07DA-4EEB-B319-7EB673BC87F4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2900287" y="3916264"/>
              <a:ext cx="2537535" cy="21782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3A29FBE-109E-42F1-89A0-6CF0081C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1312" y="4020989"/>
              <a:ext cx="178975" cy="22620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9F41CF-F868-4D55-A332-F68D9C5BEB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7822" y="3877508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FCAEC28-D420-477D-8B7C-027A017BBD97}"/>
                </a:ext>
              </a:extLst>
            </p:cNvPr>
            <p:cNvSpPr>
              <a:spLocks/>
            </p:cNvSpPr>
            <p:nvPr/>
          </p:nvSpPr>
          <p:spPr>
            <a:xfrm>
              <a:off x="6273645" y="3824811"/>
              <a:ext cx="531788" cy="1302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9EDDC004-BEE5-4FE3-B2D0-F6F9B3A2CEED}"/>
                </a:ext>
              </a:extLst>
            </p:cNvPr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2900287" y="3955021"/>
              <a:ext cx="3639253" cy="1790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DD0119-7499-43B0-BC93-D79A9DFC0FE9}"/>
                </a:ext>
              </a:extLst>
            </p:cNvPr>
            <p:cNvSpPr txBox="1"/>
            <p:nvPr/>
          </p:nvSpPr>
          <p:spPr>
            <a:xfrm>
              <a:off x="1000600" y="5728639"/>
              <a:ext cx="27967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활성화된 항목과 다른 항목 클릭</a:t>
              </a:r>
              <a:endParaRPr lang="en-US" altLang="ko-KR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995BC6-9E44-45F9-ABD2-A3C7DB08CD57}"/>
                </a:ext>
              </a:extLst>
            </p:cNvPr>
            <p:cNvSpPr txBox="1"/>
            <p:nvPr/>
          </p:nvSpPr>
          <p:spPr>
            <a:xfrm>
              <a:off x="3516483" y="5728639"/>
              <a:ext cx="3920192" cy="487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 항목 비활성화 및 보유량 변화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/>
                <a:t>보유량이 없을 경우 </a:t>
              </a:r>
              <a:r>
                <a:rPr lang="en-US" altLang="ko-KR" sz="1000" dirty="0"/>
                <a:t>‘</a:t>
              </a:r>
              <a:r>
                <a:rPr lang="ko-KR" altLang="en-US" sz="1000" b="1" dirty="0"/>
                <a:t>보유량 없음</a:t>
              </a:r>
              <a:r>
                <a:rPr lang="en-US" altLang="ko-KR" sz="1000" b="1" dirty="0"/>
                <a:t>.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 출력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958206"/>
              </p:ext>
            </p:extLst>
          </p:nvPr>
        </p:nvGraphicFramePr>
        <p:xfrm>
          <a:off x="1109210" y="1359660"/>
          <a:ext cx="6548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A2BE0C3-83D9-4AAE-BD1E-12071AEF2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34" t="40748" r="3564" b="17186"/>
          <a:stretch/>
        </p:blipFill>
        <p:spPr>
          <a:xfrm>
            <a:off x="8180918" y="1580320"/>
            <a:ext cx="2230939" cy="16929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707485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5053888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87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58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778701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796225" y="4832829"/>
            <a:ext cx="893492" cy="296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887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841755" y="5210336"/>
            <a:ext cx="730233" cy="235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734AC-2C56-43D4-9AE0-32901D52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627" y="3584700"/>
            <a:ext cx="1919665" cy="258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724186"/>
              </p:ext>
            </p:extLst>
          </p:nvPr>
        </p:nvGraphicFramePr>
        <p:xfrm>
          <a:off x="1151323" y="153625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1F558E0-B6E6-4166-948F-E23A264D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52" y="2087168"/>
            <a:ext cx="2801865" cy="8489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835969"/>
              </p:ext>
            </p:extLst>
          </p:nvPr>
        </p:nvGraphicFramePr>
        <p:xfrm>
          <a:off x="1802288" y="1997402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96D9D838-39E4-410E-96F4-2F6C73B2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54" y="3496655"/>
            <a:ext cx="3374957" cy="223536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3BDF115-9ED8-4302-82B7-95BF299E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720" y="4039232"/>
            <a:ext cx="3450635" cy="165825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6A54DB-0621-47F9-AF0E-319D3BCE2D58}"/>
              </a:ext>
            </a:extLst>
          </p:cNvPr>
          <p:cNvSpPr/>
          <p:nvPr/>
        </p:nvSpPr>
        <p:spPr>
          <a:xfrm>
            <a:off x="3484081" y="4233240"/>
            <a:ext cx="659929" cy="24750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448084-789E-42A6-A183-1EE4ED528FA5}"/>
              </a:ext>
            </a:extLst>
          </p:cNvPr>
          <p:cNvCxnSpPr>
            <a:cxnSpLocks/>
            <a:stCxn id="49" idx="3"/>
            <a:endCxn id="46" idx="1"/>
          </p:cNvCxnSpPr>
          <p:nvPr/>
        </p:nvCxnSpPr>
        <p:spPr>
          <a:xfrm>
            <a:off x="4333717" y="4598571"/>
            <a:ext cx="800003" cy="2697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BB4A5CF6-6E80-4E40-9C13-FD438D512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303" y="4358801"/>
            <a:ext cx="379414" cy="479539"/>
          </a:xfrm>
          <a:prstGeom prst="rect">
            <a:avLst/>
          </a:prstGeom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57B8DBC-5294-4B98-9EB5-41CFB086B3AC}"/>
              </a:ext>
            </a:extLst>
          </p:cNvPr>
          <p:cNvSpPr txBox="1"/>
          <p:nvPr/>
        </p:nvSpPr>
        <p:spPr>
          <a:xfrm>
            <a:off x="2170248" y="5734466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확인 버튼 클릭</a:t>
            </a:r>
            <a:endParaRPr lang="en-US" altLang="ko-KR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066DB-A92E-460A-858E-8A32680828B0}"/>
              </a:ext>
            </a:extLst>
          </p:cNvPr>
          <p:cNvSpPr/>
          <p:nvPr/>
        </p:nvSpPr>
        <p:spPr>
          <a:xfrm>
            <a:off x="5133720" y="4038102"/>
            <a:ext cx="3450635" cy="16593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355" y="3719896"/>
            <a:ext cx="1837600" cy="195406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0C8B59F-D4F0-47F8-BE68-388F41AC04FD}"/>
              </a:ext>
            </a:extLst>
          </p:cNvPr>
          <p:cNvSpPr txBox="1"/>
          <p:nvPr/>
        </p:nvSpPr>
        <p:spPr>
          <a:xfrm>
            <a:off x="5133720" y="5686121"/>
            <a:ext cx="345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결과 요약창 팝업</a:t>
            </a:r>
            <a:endParaRPr lang="en-US" altLang="ko-KR" sz="1000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61A55D-DFA3-402E-B754-1A849E435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498" y="1792434"/>
            <a:ext cx="3411517" cy="1636566"/>
          </a:xfrm>
          <a:prstGeom prst="rect">
            <a:avLst/>
          </a:prstGeom>
        </p:spPr>
      </p:pic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8459323" y="3544712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253309"/>
              </p:ext>
            </p:extLst>
          </p:nvPr>
        </p:nvGraphicFramePr>
        <p:xfrm>
          <a:off x="1920000" y="1268413"/>
          <a:ext cx="835199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정보를 더 상세하게 확인하는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기본적으로 카드는 플레이어가 카드의 정보를 쉽게 파악할 수 있게 기획되었지만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일람을 사용하면 해당 카드의 정보를 종류별로 위치시키고 텍스트를 확대하여 카드의 정보를 조금 더 쉽게 파악할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673791"/>
              </p:ext>
            </p:extLst>
          </p:nvPr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획득하기 위해 주로 카드 팩 뽑기를 하는 해당 게임의 특징상 플레이어는 불필요한 다량의 카드를 획득하고 해당 카드를 분해하여 조각을 획득한 다음 조각으로 카드를 제작하는 과정을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0429"/>
              </p:ext>
            </p:extLst>
          </p:nvPr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69668"/>
              </p:ext>
            </p:extLst>
          </p:nvPr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53" r="2408"/>
          <a:stretch/>
        </p:blipFill>
        <p:spPr>
          <a:xfrm>
            <a:off x="6640623" y="4900925"/>
            <a:ext cx="3480590" cy="7729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98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3270362" y="5497059"/>
            <a:ext cx="612096" cy="14608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121" y="5531795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4006876" y="5280642"/>
            <a:ext cx="2633747" cy="37296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A01D52-A4C3-4BA7-BF79-32D7309A550E}"/>
              </a:ext>
            </a:extLst>
          </p:cNvPr>
          <p:cNvSpPr/>
          <p:nvPr/>
        </p:nvSpPr>
        <p:spPr>
          <a:xfrm>
            <a:off x="6640623" y="4887399"/>
            <a:ext cx="3480590" cy="7864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2254198" y="5687411"/>
            <a:ext cx="17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640623" y="5687411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8AD944E-94CB-4F8F-A7D4-2A71075E8D34}"/>
              </a:ext>
            </a:extLst>
          </p:cNvPr>
          <p:cNvSpPr txBox="1"/>
          <p:nvPr/>
        </p:nvSpPr>
        <p:spPr>
          <a:xfrm>
            <a:off x="2394890" y="3767029"/>
            <a:ext cx="2441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카드 분해 버튼 클릭</a:t>
            </a:r>
            <a:endParaRPr lang="en-US" altLang="ko-KR" sz="1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47820"/>
              </p:ext>
            </p:extLst>
          </p:nvPr>
        </p:nvGraphicFramePr>
        <p:xfrm>
          <a:off x="2390864" y="1807987"/>
          <a:ext cx="53470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분해 결정창을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4EA8EC7-6204-4592-A3F6-609F1A75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882" y="1641259"/>
            <a:ext cx="2301686" cy="409732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34E446D-2BD6-405B-8926-E95FBA0B8CF0}"/>
              </a:ext>
            </a:extLst>
          </p:cNvPr>
          <p:cNvGrpSpPr/>
          <p:nvPr/>
        </p:nvGrpSpPr>
        <p:grpSpPr>
          <a:xfrm>
            <a:off x="2394891" y="3181578"/>
            <a:ext cx="2441363" cy="542172"/>
            <a:chOff x="695325" y="3752850"/>
            <a:chExt cx="2879980" cy="6395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757AE3-AE39-4B84-86CB-0375DBAF0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53" r="2408"/>
            <a:stretch/>
          </p:blipFill>
          <p:spPr>
            <a:xfrm>
              <a:off x="695325" y="3752850"/>
              <a:ext cx="2879980" cy="63957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A84FAD-1C61-401C-BCC5-FB3EC3B2B86D}"/>
                </a:ext>
              </a:extLst>
            </p:cNvPr>
            <p:cNvSpPr/>
            <p:nvPr/>
          </p:nvSpPr>
          <p:spPr>
            <a:xfrm>
              <a:off x="786601" y="4074401"/>
              <a:ext cx="1261655" cy="22851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8015797-21FC-4462-903E-480964B7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824" y="3553702"/>
            <a:ext cx="192755" cy="243623"/>
          </a:xfrm>
          <a:prstGeom prst="rect">
            <a:avLst/>
          </a:prstGeom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56E8FD-59F3-4C89-99ED-A23D9CDFD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864" y="4163662"/>
            <a:ext cx="4336028" cy="11641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800BA7-25D9-4C6B-B61F-37B08A9F9968}"/>
              </a:ext>
            </a:extLst>
          </p:cNvPr>
          <p:cNvSpPr/>
          <p:nvPr/>
        </p:nvSpPr>
        <p:spPr>
          <a:xfrm>
            <a:off x="2390864" y="4163662"/>
            <a:ext cx="4336028" cy="116411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9A249A3-F03C-4A42-85C6-AC18ACC8EC2A}"/>
              </a:ext>
            </a:extLst>
          </p:cNvPr>
          <p:cNvCxnSpPr>
            <a:cxnSpLocks/>
            <a:stCxn id="22" idx="3"/>
            <a:endCxn id="2" idx="0"/>
          </p:cNvCxnSpPr>
          <p:nvPr/>
        </p:nvCxnSpPr>
        <p:spPr>
          <a:xfrm>
            <a:off x="3579579" y="3675514"/>
            <a:ext cx="979299" cy="48814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4B230C9-4BFD-4CA9-BAE4-65BBC0352FED}"/>
              </a:ext>
            </a:extLst>
          </p:cNvPr>
          <p:cNvSpPr txBox="1"/>
          <p:nvPr/>
        </p:nvSpPr>
        <p:spPr>
          <a:xfrm>
            <a:off x="2399592" y="5339177"/>
            <a:ext cx="432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분해 결정창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61433C-D7ED-4FB7-AEDA-D760C2C44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23" t="9907" r="39155" b="49095"/>
          <a:stretch/>
        </p:blipFill>
        <p:spPr>
          <a:xfrm>
            <a:off x="7114766" y="4463980"/>
            <a:ext cx="1113283" cy="141246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7C2A8D0-91BE-453F-AF66-7AC64D83B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111" y="1311545"/>
            <a:ext cx="1719636" cy="23130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78197"/>
              </p:ext>
            </p:extLst>
          </p:nvPr>
        </p:nvGraphicFramePr>
        <p:xfrm>
          <a:off x="695325" y="1729950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분해 선택 목록창이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목록창을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84F79819-70CF-491C-B785-5E6799952488}"/>
              </a:ext>
            </a:extLst>
          </p:cNvPr>
          <p:cNvGrpSpPr>
            <a:grpSpLocks noChangeAspect="1"/>
          </p:cNvGrpSpPr>
          <p:nvPr/>
        </p:nvGrpSpPr>
        <p:grpSpPr>
          <a:xfrm>
            <a:off x="6982143" y="2189061"/>
            <a:ext cx="2369113" cy="1336119"/>
            <a:chOff x="4136462" y="4453574"/>
            <a:chExt cx="3057148" cy="172415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AD97DCF-06C8-4DB8-BBC4-09AE7599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6462" y="4453574"/>
              <a:ext cx="3057148" cy="1477932"/>
            </a:xfrm>
            <a:prstGeom prst="rect">
              <a:avLst/>
            </a:prstGeom>
            <a:ln w="28575">
              <a:solidFill>
                <a:srgbClr val="FFD966"/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E276D4-B930-4360-BBAB-9924978DF0EE}"/>
                </a:ext>
              </a:extLst>
            </p:cNvPr>
            <p:cNvSpPr txBox="1"/>
            <p:nvPr/>
          </p:nvSpPr>
          <p:spPr>
            <a:xfrm>
              <a:off x="4136462" y="5931506"/>
              <a:ext cx="30571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선택 목록창 팝업</a:t>
              </a:r>
              <a:endParaRPr lang="en-US" altLang="ko-KR" sz="1000" dirty="0"/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823813"/>
              </p:ext>
            </p:extLst>
          </p:nvPr>
        </p:nvGraphicFramePr>
        <p:xfrm>
          <a:off x="695325" y="3624576"/>
          <a:ext cx="628681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펼쳐보기에 추가로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펼쳐보기에 카드를 클릭하면 해당 레어도의 카드를 분해 목록에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모든 레어도의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5748A181-F07D-4D00-B74D-7212D7FDCB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30" t="13580" r="38321" b="52014"/>
          <a:stretch/>
        </p:blipFill>
        <p:spPr>
          <a:xfrm>
            <a:off x="7082346" y="3544095"/>
            <a:ext cx="928946" cy="90097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D85FAA-817D-4298-A7E3-4A0495F1AC21}"/>
              </a:ext>
            </a:extLst>
          </p:cNvPr>
          <p:cNvSpPr>
            <a:spLocks noChangeAspect="1"/>
          </p:cNvSpPr>
          <p:nvPr/>
        </p:nvSpPr>
        <p:spPr>
          <a:xfrm>
            <a:off x="7256667" y="3577993"/>
            <a:ext cx="555198" cy="7453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67B1C7-A0D8-43D1-ABF0-EC6A97853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290" y="4037417"/>
            <a:ext cx="263915" cy="333562"/>
          </a:xfrm>
          <a:prstGeom prst="rect">
            <a:avLst/>
          </a:prstGeom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7927536" y="3737582"/>
            <a:ext cx="139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선택 모드에서</a:t>
            </a:r>
            <a:endParaRPr lang="en-US" altLang="ko-KR" sz="1000" dirty="0"/>
          </a:p>
          <a:p>
            <a:r>
              <a:rPr lang="ko-KR" altLang="en-US" sz="1000" dirty="0"/>
              <a:t>카드 클릭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6982143" y="5873927"/>
            <a:ext cx="1343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펼쳐보기 팝업</a:t>
            </a:r>
            <a:endParaRPr lang="en-US" altLang="ko-KR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0CE312-3EB0-4BE0-81E8-03BB19718D07}"/>
              </a:ext>
            </a:extLst>
          </p:cNvPr>
          <p:cNvSpPr/>
          <p:nvPr/>
        </p:nvSpPr>
        <p:spPr>
          <a:xfrm>
            <a:off x="7115461" y="4516540"/>
            <a:ext cx="1112588" cy="12579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6FD61E7-0D3A-44D8-A628-69765538F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802" y="3716275"/>
            <a:ext cx="2997614" cy="26657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5637902" y="1502171"/>
            <a:ext cx="1891915" cy="666817"/>
            <a:chOff x="2133745" y="3350192"/>
            <a:chExt cx="2441363" cy="86047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317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 noChangeAspect="1"/>
            <a:stCxn id="30" idx="3"/>
            <a:endCxn id="43" idx="0"/>
          </p:cNvCxnSpPr>
          <p:nvPr/>
        </p:nvCxnSpPr>
        <p:spPr>
          <a:xfrm>
            <a:off x="7497868" y="1884942"/>
            <a:ext cx="668832" cy="30411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D8272A4-8545-4A37-B5F5-CF850A3DFEF9}"/>
              </a:ext>
            </a:extLst>
          </p:cNvPr>
          <p:cNvCxnSpPr>
            <a:cxnSpLocks noChangeAspect="1"/>
            <a:stCxn id="29" idx="3"/>
            <a:endCxn id="22" idx="3"/>
          </p:cNvCxnSpPr>
          <p:nvPr/>
        </p:nvCxnSpPr>
        <p:spPr>
          <a:xfrm>
            <a:off x="7887205" y="4204198"/>
            <a:ext cx="340844" cy="941338"/>
          </a:xfrm>
          <a:prstGeom prst="bentConnector3">
            <a:avLst>
              <a:gd name="adj1" fmla="val 16706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5049"/>
              </p:ext>
            </p:extLst>
          </p:nvPr>
        </p:nvGraphicFramePr>
        <p:xfrm>
          <a:off x="1645131" y="1489793"/>
          <a:ext cx="68805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클릭하면 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FCEFC4-5D0D-48B8-8CFC-57B76F0BBD2A}"/>
              </a:ext>
            </a:extLst>
          </p:cNvPr>
          <p:cNvGrpSpPr/>
          <p:nvPr/>
        </p:nvGrpSpPr>
        <p:grpSpPr>
          <a:xfrm>
            <a:off x="1162531" y="4186703"/>
            <a:ext cx="2863912" cy="1847169"/>
            <a:chOff x="5359497" y="3299859"/>
            <a:chExt cx="2031337" cy="131017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6079CE-E04E-48C6-8876-D5498274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9497" y="3299859"/>
              <a:ext cx="2031337" cy="131017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D3572DE-7B1C-472B-A97B-485B38C6C843}"/>
                </a:ext>
              </a:extLst>
            </p:cNvPr>
            <p:cNvSpPr/>
            <p:nvPr/>
          </p:nvSpPr>
          <p:spPr>
            <a:xfrm>
              <a:off x="5359497" y="3299859"/>
              <a:ext cx="2031337" cy="131017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467160" y="3714139"/>
              <a:ext cx="407755" cy="15139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DF9E4B0-D48F-4F68-A9DB-ADE567D1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8108" y="3790557"/>
              <a:ext cx="192755" cy="24362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03BCC8-64A4-4EC6-8CEF-4A5DCB2E091D}"/>
              </a:ext>
            </a:extLst>
          </p:cNvPr>
          <p:cNvSpPr txBox="1"/>
          <p:nvPr/>
        </p:nvSpPr>
        <p:spPr>
          <a:xfrm>
            <a:off x="4026443" y="5800291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확인 버튼 클릭</a:t>
            </a:r>
            <a:endParaRPr lang="en-US" altLang="ko-KR" sz="1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4345164" y="4438730"/>
            <a:ext cx="2811745" cy="1595142"/>
            <a:chOff x="4842416" y="4043118"/>
            <a:chExt cx="2284438" cy="129599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5880381" y="5139067"/>
              <a:ext cx="1246473" cy="200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0" idx="3"/>
            <a:endCxn id="16" idx="1"/>
          </p:cNvCxnSpPr>
          <p:nvPr/>
        </p:nvCxnSpPr>
        <p:spPr>
          <a:xfrm>
            <a:off x="3406143" y="5050259"/>
            <a:ext cx="939022" cy="5029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7429653-83FC-4880-A263-76777ECA4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531" y="3277780"/>
            <a:ext cx="3666785" cy="362080"/>
          </a:xfrm>
          <a:prstGeom prst="rect">
            <a:avLst/>
          </a:prstGeom>
        </p:spPr>
      </p:pic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3A5D792F-8DF3-456C-8843-4AB541E04C0A}"/>
              </a:ext>
            </a:extLst>
          </p:cNvPr>
          <p:cNvCxnSpPr>
            <a:cxnSpLocks/>
            <a:stCxn id="46" idx="2"/>
            <a:endCxn id="28" idx="0"/>
          </p:cNvCxnSpPr>
          <p:nvPr/>
        </p:nvCxnSpPr>
        <p:spPr>
          <a:xfrm rot="16200000" flipH="1">
            <a:off x="1995015" y="3587230"/>
            <a:ext cx="640737" cy="55820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8DE811-8427-4D3F-9077-459AFDBF2E68}"/>
              </a:ext>
            </a:extLst>
          </p:cNvPr>
          <p:cNvSpPr/>
          <p:nvPr/>
        </p:nvSpPr>
        <p:spPr>
          <a:xfrm>
            <a:off x="1162531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F3B74B-1A81-4B98-AA6D-E56B3294A2A2}"/>
              </a:ext>
            </a:extLst>
          </p:cNvPr>
          <p:cNvSpPr/>
          <p:nvPr/>
        </p:nvSpPr>
        <p:spPr>
          <a:xfrm>
            <a:off x="3081714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C4159A11-FA9C-4DFC-A801-41BE5C377989}"/>
              </a:ext>
            </a:extLst>
          </p:cNvPr>
          <p:cNvCxnSpPr>
            <a:cxnSpLocks/>
            <a:stCxn id="49" idx="2"/>
            <a:endCxn id="28" idx="0"/>
          </p:cNvCxnSpPr>
          <p:nvPr/>
        </p:nvCxnSpPr>
        <p:spPr>
          <a:xfrm rot="5400000">
            <a:off x="2954607" y="3185846"/>
            <a:ext cx="640737" cy="136097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8BA41BF-B9C9-4DA5-ABAD-43E3817449FC}"/>
              </a:ext>
            </a:extLst>
          </p:cNvPr>
          <p:cNvSpPr txBox="1"/>
          <p:nvPr/>
        </p:nvSpPr>
        <p:spPr>
          <a:xfrm>
            <a:off x="2450055" y="3562568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007" y="2983891"/>
            <a:ext cx="4052232" cy="29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339561"/>
              </p:ext>
            </p:extLst>
          </p:nvPr>
        </p:nvGraphicFramePr>
        <p:xfrm>
          <a:off x="999065" y="1268413"/>
          <a:ext cx="10193868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38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생성되어 있는 덱을 배치순서에 따라 배열하여 한번에 파악하고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일람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2873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많아 지면 많아질 수록 플레이어는 자신의 덱을 구성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등을 한번에 파악하고 구분하기 힘들게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덱의 배치에 플레이어가 직접적으로 관여할 수 있게 되면 덱을 파악하고 구분하는데 어느 정도 도움이 되기 때문에 덱 배치를 설정할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삭제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15564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플레이한 시간이 늘어날 수록 플레이어가 획득하게 되는 카드의 숫자는 늘어나고 동시에 획득한 카드들로 새롭고 다양한 덱을 만들게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플레이어가 원하는 형태의 덱을 한번에 만드는 것은 불가능에 가깝고 게임의 메타 또한 계속해서 바뀌기 때문에 다양한 이유로 더 이상 사용하지 않는 덱이 생기게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사용하지 않는 덱을 삭제하여 덱을 생성할 수 있는 공간을 만들고 생성된 덱의 목록을 정리할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9291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배치 및 덱 검색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위와 비슷한 이유로 플레이어는 다양한 덱을 만들게 되고 그렇게 되면 플레이어는 자신이 찾는 덱을 찾기 어려워진다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물론 덱을 하나씩 확인하는 방법이 존재하지만 그런 방법은 많은 시간을 소비하고 플레이어에게 지루하고 귀찮은 경험을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그 시간을 최소화할 수 있게 덱을 이름으로 검색할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실수로 정리한 순서를 어지럽히거나 원치 않는 덱을 삭제하는 상황을 방지하기 위해서 덱 배치와 삭제는 모드를 활성화한 상태에서만 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879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575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003EC1-0989-4316-984A-A4D24A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95" y="1718700"/>
            <a:ext cx="3395019" cy="38818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129122"/>
              </p:ext>
            </p:extLst>
          </p:nvPr>
        </p:nvGraphicFramePr>
        <p:xfrm>
          <a:off x="818915" y="1272041"/>
          <a:ext cx="732028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02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일람 버튼을 클릭하면 덱 일람창이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덱에 포함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최대 생성 숫자에 도달하면 덱 생성 버튼이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899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05" y="3810014"/>
            <a:ext cx="4575521" cy="2427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19098" r="33540" b="49683"/>
          <a:stretch/>
        </p:blipFill>
        <p:spPr>
          <a:xfrm>
            <a:off x="6103743" y="4189247"/>
            <a:ext cx="1259326" cy="136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049077" y="5548850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및</a:t>
            </a:r>
            <a:r>
              <a:rPr lang="en-US" altLang="ko-KR" sz="2400" dirty="0"/>
              <a:t> </a:t>
            </a:r>
            <a:r>
              <a:rPr lang="ko-KR" altLang="en-US" sz="2400" dirty="0"/>
              <a:t>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154224"/>
              </p:ext>
            </p:extLst>
          </p:nvPr>
        </p:nvGraphicFramePr>
        <p:xfrm>
          <a:off x="695324" y="1906697"/>
          <a:ext cx="70869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6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순서 변경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모드는 덱 일람 시스템 진입 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버튼을 클릭하면 덱 배치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290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모드가 있을 때 다른 모드를 활성화 하면 이전에 활성화된 모드를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27519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E14D2D58-125A-4BED-9052-DD646B624E5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4" y="3973821"/>
            <a:ext cx="3363702" cy="1784414"/>
            <a:chOff x="761044" y="3429001"/>
            <a:chExt cx="4116267" cy="21836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3CBF5BA-7487-4E5C-9117-557DAAC12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044" y="3429001"/>
              <a:ext cx="4116267" cy="218364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A4F4D36-EB33-499D-BC7C-1803ADA4FC3A}"/>
                </a:ext>
              </a:extLst>
            </p:cNvPr>
            <p:cNvSpPr/>
            <p:nvPr/>
          </p:nvSpPr>
          <p:spPr>
            <a:xfrm>
              <a:off x="43190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BCEC0C-F178-45B4-8B72-14986EC04BE0}"/>
              </a:ext>
            </a:extLst>
          </p:cNvPr>
          <p:cNvGrpSpPr>
            <a:grpSpLocks noChangeAspect="1"/>
          </p:cNvGrpSpPr>
          <p:nvPr/>
        </p:nvGrpSpPr>
        <p:grpSpPr>
          <a:xfrm>
            <a:off x="4418540" y="3973821"/>
            <a:ext cx="3363702" cy="1784414"/>
            <a:chOff x="5309243" y="3429000"/>
            <a:chExt cx="4116267" cy="21836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819E0F7-E66F-41BD-82E9-0DCB6E48C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9243" y="3429000"/>
              <a:ext cx="4116267" cy="218364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7E160DA-A401-418B-96E3-2E12B5705505}"/>
                </a:ext>
              </a:extLst>
            </p:cNvPr>
            <p:cNvSpPr/>
            <p:nvPr/>
          </p:nvSpPr>
          <p:spPr>
            <a:xfrm>
              <a:off x="88656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1C810DC-2F13-4A79-A930-B1764CD04931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649279" y="4322136"/>
            <a:ext cx="3834059" cy="19023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2D46C34-D319-4408-B3CE-307CA3EA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805" y="426080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47041-8E01-447D-BE8B-DA5970F49DA3}"/>
              </a:ext>
            </a:extLst>
          </p:cNvPr>
          <p:cNvSpPr txBox="1"/>
          <p:nvPr/>
        </p:nvSpPr>
        <p:spPr>
          <a:xfrm>
            <a:off x="695325" y="5758235"/>
            <a:ext cx="336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모드가 있을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활성화</a:t>
            </a:r>
            <a:endParaRPr lang="en-US" altLang="ko-KR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7E883-1155-4F75-AA90-2D8C7E1F4A75}"/>
              </a:ext>
            </a:extLst>
          </p:cNvPr>
          <p:cNvSpPr txBox="1"/>
          <p:nvPr/>
        </p:nvSpPr>
        <p:spPr>
          <a:xfrm>
            <a:off x="4418539" y="5758235"/>
            <a:ext cx="3363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비활성화</a:t>
            </a:r>
            <a:endParaRPr lang="en-US" altLang="ko-KR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509397-625D-4331-A6A1-16052F5F4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768" y="1654063"/>
            <a:ext cx="3804428" cy="42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530479"/>
              </p:ext>
            </p:extLst>
          </p:nvPr>
        </p:nvGraphicFramePr>
        <p:xfrm>
          <a:off x="695325" y="1382681"/>
          <a:ext cx="658526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5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앞쪽에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감소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391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뒤쪽에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증가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652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기존과 다른 위치로 이동하면 이동 예상 위치를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3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드롭한 다음 배치 순서에 따라서 덱을 재배치한다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53969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6353223-4340-47B8-914E-945A53E6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593" y="1640824"/>
            <a:ext cx="4225457" cy="26448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상태일 때 덱 드래그 가능</a:t>
            </a:r>
            <a:endParaRPr lang="en-US" altLang="ko-KR" sz="1000" dirty="0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B81424F-2187-4C49-BCE3-E8A669CD77EF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3178079" y="4882895"/>
            <a:ext cx="1290925" cy="6829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67744"/>
              </p:ext>
            </p:extLst>
          </p:nvPr>
        </p:nvGraphicFramePr>
        <p:xfrm>
          <a:off x="695324" y="1261756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 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일러스트나 정보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CC0AF24-5C79-464F-BEA6-5EE9593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25" y="1409175"/>
            <a:ext cx="3354743" cy="213835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843104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2"/>
              <a:endCxn id="2" idx="1"/>
            </p:cNvCxnSpPr>
            <p:nvPr/>
          </p:nvCxnSpPr>
          <p:spPr>
            <a:xfrm rot="5400000" flipH="1" flipV="1">
              <a:off x="3383054" y="4283960"/>
              <a:ext cx="732253" cy="1453965"/>
            </a:xfrm>
            <a:prstGeom prst="bentConnector4">
              <a:avLst>
                <a:gd name="adj1" fmla="val -31219"/>
                <a:gd name="adj2" fmla="val 5519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0B5BE60-2EBE-4287-B252-960E5DCA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296" y="3535606"/>
            <a:ext cx="1499413" cy="2728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E7D524-3601-4645-8519-0960E0315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884" y="3574308"/>
            <a:ext cx="1499412" cy="27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757575-F35C-49E0-8096-89DED3B6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522" y="1280873"/>
            <a:ext cx="3174300" cy="330314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AF02F9-A23C-4AB9-8817-B81B1B8E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9" y="4593767"/>
            <a:ext cx="2588446" cy="137314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43316"/>
              </p:ext>
            </p:extLst>
          </p:nvPr>
        </p:nvGraphicFramePr>
        <p:xfrm>
          <a:off x="695324" y="1545606"/>
          <a:ext cx="738695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679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선택한 상태에서 삭제 버튼을 클릭하면 덱 삭제 확인창을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807609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확인 버튼을 클릭하면 선택된 모든 덱을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460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삭제 되면 해당 덱보다 배치 순서가 높은 모든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감소 시키고 덱을 재배치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9DFAC052-13BB-41FD-8534-401CA3A4D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715" y="4593764"/>
            <a:ext cx="2588450" cy="1373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99E6CF-29AA-4083-9D0D-96BC3EB6D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90" y="4593764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390F93-D6EA-44CE-BF2A-BAA90B7DC560}"/>
              </a:ext>
            </a:extLst>
          </p:cNvPr>
          <p:cNvSpPr/>
          <p:nvPr/>
        </p:nvSpPr>
        <p:spPr>
          <a:xfrm>
            <a:off x="1767222" y="4895590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A566123-9F81-4C3D-A6D1-BB6EACF47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276" y="5090321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3D1C47-288E-4F2C-9407-F3860B45E0E7}"/>
              </a:ext>
            </a:extLst>
          </p:cNvPr>
          <p:cNvSpPr/>
          <p:nvPr/>
        </p:nvSpPr>
        <p:spPr>
          <a:xfrm>
            <a:off x="3162261" y="4752716"/>
            <a:ext cx="122935" cy="1028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E8E66C-7A85-47A0-9951-76A78C090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8840" y="4593767"/>
            <a:ext cx="2588450" cy="13731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17E747-D28B-4921-9ABC-8DBC9E302302}"/>
              </a:ext>
            </a:extLst>
          </p:cNvPr>
          <p:cNvSpPr/>
          <p:nvPr/>
        </p:nvSpPr>
        <p:spPr>
          <a:xfrm>
            <a:off x="4430139" y="4890757"/>
            <a:ext cx="311750" cy="34561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16AAF8-6BC6-4436-BA4C-A7FF5072BF85}"/>
              </a:ext>
            </a:extLst>
          </p:cNvPr>
          <p:cNvSpPr/>
          <p:nvPr/>
        </p:nvSpPr>
        <p:spPr>
          <a:xfrm>
            <a:off x="3073401" y="4855591"/>
            <a:ext cx="211796" cy="926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 및 덱 클릭으로 선택 가능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2211490" y="5063563"/>
            <a:ext cx="2218649" cy="19309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3FCA586-4B2C-481D-91D4-D33FBD43919C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285196" y="4804154"/>
            <a:ext cx="1144943" cy="25940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6AE66B-20E5-49CA-A5D2-D939C66F0D4C}"/>
              </a:ext>
            </a:extLst>
          </p:cNvPr>
          <p:cNvSpPr/>
          <p:nvPr/>
        </p:nvSpPr>
        <p:spPr>
          <a:xfrm>
            <a:off x="5744846" y="4855591"/>
            <a:ext cx="211796" cy="926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61E62-45C1-41D7-A54F-C2E602C01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004" y="4899589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EF5376-C7B5-426C-84FA-A4F069D56D1C}"/>
              </a:ext>
            </a:extLst>
          </p:cNvPr>
          <p:cNvSpPr/>
          <p:nvPr/>
        </p:nvSpPr>
        <p:spPr>
          <a:xfrm>
            <a:off x="7137523" y="5192382"/>
            <a:ext cx="577727" cy="18289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>
            <a:off x="6119218" y="5065926"/>
            <a:ext cx="1018305" cy="21790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03D93F-A32B-4AF1-A984-F9243CFF390D}"/>
              </a:ext>
            </a:extLst>
          </p:cNvPr>
          <p:cNvSpPr/>
          <p:nvPr/>
        </p:nvSpPr>
        <p:spPr>
          <a:xfrm>
            <a:off x="9350498" y="4900607"/>
            <a:ext cx="726952" cy="3357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7DEE8F-65CD-41ED-A194-F537F1269503}"/>
              </a:ext>
            </a:extLst>
          </p:cNvPr>
          <p:cNvSpPr/>
          <p:nvPr/>
        </p:nvSpPr>
        <p:spPr>
          <a:xfrm>
            <a:off x="7466490" y="5283828"/>
            <a:ext cx="153510" cy="7160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2366C75-86FD-423B-BA95-8A0CE7817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660" y="5300382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7804874" y="5068488"/>
            <a:ext cx="1545624" cy="39823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6129444" y="5980034"/>
            <a:ext cx="2593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8723166" y="5980034"/>
            <a:ext cx="2748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</a:t>
            </a:r>
            <a:r>
              <a:rPr lang="ko-KR" altLang="en-US" sz="1000"/>
              <a:t>버튼 클릭으로 덱 삭제 및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952555"/>
              </p:ext>
            </p:extLst>
          </p:nvPr>
        </p:nvGraphicFramePr>
        <p:xfrm>
          <a:off x="695325" y="1262340"/>
          <a:ext cx="737584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검색창을 클릭하면 덱 검색창의 입력 상태를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검색창이 활성화 상태면 텍스트 커서와 한영 꼬리표를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241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 외부를 클릭하면 덱 검색창의 입력 상태를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652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검색창의 입력 상태가 활성화 상태일 경우에만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64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결과창에 표기되는 덱은 배치 우선 순서가 낮은 순서에 따라서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7304416-6B9E-4676-AB1C-CCC13DF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6" y="4606560"/>
            <a:ext cx="2588451" cy="1373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39725-ECD4-41E1-93E1-119688A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12" y="4606561"/>
            <a:ext cx="2588451" cy="137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5274F-A463-4B8C-AB25-BD2F4BB4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0" y="4606559"/>
            <a:ext cx="2587486" cy="1372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FF4D3-7746-40F8-B4CE-169D1D8B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64" y="4606559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FBE996-8996-4E5A-83B4-13712621D5DA}"/>
              </a:ext>
            </a:extLst>
          </p:cNvPr>
          <p:cNvSpPr/>
          <p:nvPr/>
        </p:nvSpPr>
        <p:spPr>
          <a:xfrm>
            <a:off x="2331310" y="4659298"/>
            <a:ext cx="964340" cy="10796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C4BBE9-1374-49D2-9F41-FB0BB802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92" y="473684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213B2B9-117F-4F94-9125-0357B6386565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3212506" y="4734712"/>
            <a:ext cx="1847049" cy="16847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CEA641-C307-437A-BEC6-CFD9D7A866AA}"/>
              </a:ext>
            </a:extLst>
          </p:cNvPr>
          <p:cNvSpPr/>
          <p:nvPr/>
        </p:nvSpPr>
        <p:spPr>
          <a:xfrm>
            <a:off x="5059555" y="4659298"/>
            <a:ext cx="131570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1B5FA-4438-4750-9973-1FC29CB4045F}"/>
              </a:ext>
            </a:extLst>
          </p:cNvPr>
          <p:cNvSpPr/>
          <p:nvPr/>
        </p:nvSpPr>
        <p:spPr>
          <a:xfrm>
            <a:off x="7645625" y="4659298"/>
            <a:ext cx="314894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3FA5-3E20-4B25-BCFF-820FEE48202B}"/>
              </a:ext>
            </a:extLst>
          </p:cNvPr>
          <p:cNvSpPr/>
          <p:nvPr/>
        </p:nvSpPr>
        <p:spPr>
          <a:xfrm>
            <a:off x="10304157" y="4659298"/>
            <a:ext cx="347173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CACC39-4AED-46FC-AF9F-1495FF727998}"/>
              </a:ext>
            </a:extLst>
          </p:cNvPr>
          <p:cNvSpPr/>
          <p:nvPr/>
        </p:nvSpPr>
        <p:spPr>
          <a:xfrm>
            <a:off x="9908316" y="4982844"/>
            <a:ext cx="347173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DAE04AD-62B7-42D1-A3E2-86861AA945BE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7064745" y="4336028"/>
            <a:ext cx="264231" cy="121242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BE6D7F-6017-43DC-8773-11D6744849D8}"/>
              </a:ext>
            </a:extLst>
          </p:cNvPr>
          <p:cNvSpPr/>
          <p:nvPr/>
        </p:nvSpPr>
        <p:spPr>
          <a:xfrm>
            <a:off x="6275754" y="4902817"/>
            <a:ext cx="314894" cy="3430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860A768-C6EA-417D-B61B-477072EA36CA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rot="5400000">
            <a:off x="10242551" y="4823064"/>
            <a:ext cx="248133" cy="222255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369A0-50FD-45CE-9F78-C2BE957D6165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검색창 클릭으로 검색창 입력 상태 활성화하여 텍스트 커서 및 한영 꼬리표 팝업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1FC7B-32CF-4ADB-839D-0D48DBC8EE13}"/>
              </a:ext>
            </a:extLst>
          </p:cNvPr>
          <p:cNvSpPr txBox="1"/>
          <p:nvPr/>
        </p:nvSpPr>
        <p:spPr>
          <a:xfrm>
            <a:off x="6129442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검색창에 텍스트 입력 시 검색 결과 표기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62469C-AB28-413A-BCFA-761D61233C7B}"/>
              </a:ext>
            </a:extLst>
          </p:cNvPr>
          <p:cNvSpPr txBox="1"/>
          <p:nvPr/>
        </p:nvSpPr>
        <p:spPr>
          <a:xfrm>
            <a:off x="8790804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결과가 없을 경우 텍스트 표기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6842EB-E859-4F18-AA48-FDBCD183E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910" y="1201074"/>
            <a:ext cx="2919560" cy="3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구축 규칙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412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구축 규칙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1D8E283-282C-4E4A-A982-F35ACE7AB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477300"/>
              </p:ext>
            </p:extLst>
          </p:nvPr>
        </p:nvGraphicFramePr>
        <p:xfrm>
          <a:off x="995470" y="1671637"/>
          <a:ext cx="582326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3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덱 규격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이상의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 기물 카드를 포함해야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소환 시 프로모션을 필요로 하지 않는 기물 카드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995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카드는 최대 투입 매수 제한을 준수해야한다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8338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A668DE-501B-475A-BEE0-ECA9B3524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55886"/>
              </p:ext>
            </p:extLst>
          </p:nvPr>
        </p:nvGraphicFramePr>
        <p:xfrm>
          <a:off x="995470" y="3825815"/>
          <a:ext cx="50279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7930">
                  <a:extLst>
                    <a:ext uri="{9D8B030D-6E8A-4147-A177-3AD203B41FA5}">
                      <a16:colId xmlns:a16="http://schemas.microsoft.com/office/drawing/2014/main" val="30909125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최대 투입 매수 규칙 제한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15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동일한 카드는 기본적으로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4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금지 카드는 덱에 넣을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678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 카드는 덱에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5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823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81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9DEFBAA-2CC5-47D4-A879-AA13A7F88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528405"/>
              </p:ext>
            </p:extLst>
          </p:nvPr>
        </p:nvGraphicFramePr>
        <p:xfrm>
          <a:off x="1071032" y="1268413"/>
          <a:ext cx="1005463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406555540"/>
                    </a:ext>
                  </a:extLst>
                </a:gridCol>
                <a:gridCol w="400745">
                  <a:extLst>
                    <a:ext uri="{9D8B030D-6E8A-4147-A177-3AD203B41FA5}">
                      <a16:colId xmlns:a16="http://schemas.microsoft.com/office/drawing/2014/main" val="863105824"/>
                    </a:ext>
                  </a:extLst>
                </a:gridCol>
                <a:gridCol w="8753398">
                  <a:extLst>
                    <a:ext uri="{9D8B030D-6E8A-4147-A177-3AD203B41FA5}">
                      <a16:colId xmlns:a16="http://schemas.microsoft.com/office/drawing/2014/main" val="8830401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전투에서 사용할 덱을 생성하거나 덱의 편집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79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617974"/>
                  </a:ext>
                </a:extLst>
              </a:tr>
              <a:tr h="26670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게임에서 덱은 전투에 기본이 되는 요소이며 덱 구성에 따라서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운영방법 등의 차이가 나게 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플레이어들은 다양한 전략을 사용하기 위해서 다양한 덱을 생성해야 하기에 덱을 생성하는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9283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편집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6513"/>
                  </a:ext>
                </a:extLst>
              </a:tr>
              <a:tr h="19050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플레이어의 취향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버릇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성격에 따라서 같은 계열의 전략을 가진 덱이라 해도 다양한 구축이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그리고 덱을 구축하는 과정에서 투입 매수 이상의 카드를 투입하는 것을 방지하되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이상의 카드를 넣는 것은 허용하여 플레이어가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구축하는 과정에서 불필요한 카드를 빼기 쉽게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 과정에서 덱이 전투에서 사용할 수 없는 덱이 완성될 경우 사용하지 못하는 상황이라는 것과 사용하지 못하는 이유를 플레이어에게 전달하게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실수로 덱을 저장하지 않는 경우를 방지하기 위한 안전장치를 마련하였다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614861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스킨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38409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스킨은 업적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 랭크 보상으로 획득할 수 있는 카드 외형에 영향을 줄 수 있는 시스템으로 플레이어가 각 덱에 따라서 적용하고 싶은 스킨을 선택하여 적용할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21359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기물 배치 설정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59036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기물의 이동이라는 개념이 없는 다른 카드 게임과 달리 해당 게임은 기물을 소환하고 이동하고 공격하는 과정이 모두 별개로 존재하며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하는 게임 한판의 호흡이 너무 길어지게 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전투 시작 시 기물을 배치하여 전투 한판에 소비되는 시간을 단축하는 시스템이 초기 배치 기물 시스템이며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별로 초기 배치 기물 시스템에서 배치할 기물과 기물의 위치를 설정하는 것이 배치 설정이다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323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04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46DA784-8B17-4129-92E4-DF2D9521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594" y="1616421"/>
            <a:ext cx="2952652" cy="408249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메뉴창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162113"/>
              </p:ext>
            </p:extLst>
          </p:nvPr>
        </p:nvGraphicFramePr>
        <p:xfrm>
          <a:off x="995470" y="1792077"/>
          <a:ext cx="79568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메뉴창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 모드가 비활성화 상태일 때 덱을 클릭하면 덱 메뉴창이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팝업된 덱 메뉴창이 존재할 때 다른 덱을 클릭하면 이전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클릭한 덱의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외부를 클릭하면 덱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2F3850E-EB6C-459A-AE71-F4F4BE2F5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76" y="3629741"/>
            <a:ext cx="3704625" cy="1965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A1A53-A00C-4D85-9B10-92FC7038C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203" y="3629740"/>
            <a:ext cx="3704626" cy="19652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4642B8-D1A1-4CEE-BF66-52DC38A830FC}"/>
              </a:ext>
            </a:extLst>
          </p:cNvPr>
          <p:cNvSpPr/>
          <p:nvPr/>
        </p:nvSpPr>
        <p:spPr>
          <a:xfrm>
            <a:off x="1815875" y="4059775"/>
            <a:ext cx="447716" cy="4902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7BFFF-F3C1-4029-8803-2DFA3FD4213A}"/>
              </a:ext>
            </a:extLst>
          </p:cNvPr>
          <p:cNvSpPr/>
          <p:nvPr/>
        </p:nvSpPr>
        <p:spPr>
          <a:xfrm>
            <a:off x="5985759" y="4263077"/>
            <a:ext cx="355248" cy="31476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FD235-8342-4382-8526-29D92134D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984" y="438878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CF7090D-16CC-46F5-97F2-D7FDEBD19A3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395198" y="4555124"/>
            <a:ext cx="3768185" cy="22721"/>
          </a:xfrm>
          <a:prstGeom prst="bentConnector4">
            <a:avLst>
              <a:gd name="adj1" fmla="val 47643"/>
              <a:gd name="adj2" fmla="val 110611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4EA7D6-80F1-494E-9961-71C8A122A58B}"/>
              </a:ext>
            </a:extLst>
          </p:cNvPr>
          <p:cNvSpPr txBox="1"/>
          <p:nvPr/>
        </p:nvSpPr>
        <p:spPr>
          <a:xfrm>
            <a:off x="1024276" y="5595011"/>
            <a:ext cx="7548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일람에서 덱을 클릭하면 덱 메뉴창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02903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08300"/>
              </p:ext>
            </p:extLst>
          </p:nvPr>
        </p:nvGraphicFramePr>
        <p:xfrm>
          <a:off x="115727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1920968" y="3876832"/>
            <a:ext cx="8195862" cy="2245701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387" y="4450480"/>
              <a:ext cx="263214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3"/>
              <a:endCxn id="3" idx="0"/>
            </p:cNvCxnSpPr>
            <p:nvPr/>
          </p:nvCxnSpPr>
          <p:spPr>
            <a:xfrm flipV="1">
              <a:off x="1678601" y="3515998"/>
              <a:ext cx="4704997" cy="1100819"/>
            </a:xfrm>
            <a:prstGeom prst="bentConnector4">
              <a:avLst>
                <a:gd name="adj1" fmla="val 39813"/>
                <a:gd name="adj2" fmla="val 1207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75" y="1209198"/>
            <a:ext cx="3533690" cy="2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0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6728"/>
              </p:ext>
            </p:extLst>
          </p:nvPr>
        </p:nvGraphicFramePr>
        <p:xfrm>
          <a:off x="695325" y="1268413"/>
          <a:ext cx="6423343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메인 탭 상태의 덱 편집창을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52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이전에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탭을 클릭하면 클릭한 상태로 덱 편집창을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52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AB0C98-4636-4157-AFAA-8D26E4609E95}"/>
              </a:ext>
            </a:extLst>
          </p:cNvPr>
          <p:cNvGrpSpPr>
            <a:grpSpLocks noChangeAspect="1"/>
          </p:cNvGrpSpPr>
          <p:nvPr/>
        </p:nvGrpSpPr>
        <p:grpSpPr>
          <a:xfrm>
            <a:off x="891355" y="4268312"/>
            <a:ext cx="6992105" cy="1935262"/>
            <a:chOff x="424700" y="4384217"/>
            <a:chExt cx="6192653" cy="171399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3920" y="4474337"/>
              <a:ext cx="1079514" cy="13267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7887" y="4474337"/>
              <a:ext cx="1077670" cy="13267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563" y="4384217"/>
              <a:ext cx="2815224" cy="14934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558028" y="4939999"/>
              <a:ext cx="265074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4188529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5465121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왼쪽/오른쪽 13">
              <a:extLst>
                <a:ext uri="{FF2B5EF4-FFF2-40B4-BE49-F238E27FC236}">
                  <a16:creationId xmlns:a16="http://schemas.microsoft.com/office/drawing/2014/main" id="{3B4D01D4-B486-49F6-B892-06C867744E7D}"/>
                </a:ext>
              </a:extLst>
            </p:cNvPr>
            <p:cNvSpPr/>
            <p:nvPr/>
          </p:nvSpPr>
          <p:spPr>
            <a:xfrm>
              <a:off x="5087772" y="5073293"/>
              <a:ext cx="343932" cy="1153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7651" y="4957311"/>
              <a:ext cx="185725" cy="23473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7B82A71C-6904-4D87-91AF-1A3F805EECB9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V="1">
              <a:off x="2181246" y="4474337"/>
              <a:ext cx="2345476" cy="598956"/>
            </a:xfrm>
            <a:prstGeom prst="bentConnector4">
              <a:avLst>
                <a:gd name="adj1" fmla="val 38513"/>
                <a:gd name="adj2" fmla="val 1381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5379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3116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8CBB69-34B5-456B-B741-D080F790B76C}"/>
                </a:ext>
              </a:extLst>
            </p:cNvPr>
            <p:cNvSpPr txBox="1"/>
            <p:nvPr/>
          </p:nvSpPr>
          <p:spPr>
            <a:xfrm>
              <a:off x="424700" y="5877257"/>
              <a:ext cx="3378948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편집 버튼을 클릭하면 메인 </a:t>
              </a:r>
              <a:r>
                <a:rPr lang="ko-KR" altLang="en-US" sz="1000"/>
                <a:t>탭 상태로 설정된 </a:t>
              </a:r>
              <a:r>
                <a:rPr lang="ko-KR" altLang="en-US" sz="1000" dirty="0"/>
                <a:t>덱 편집창 팝업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A5DC0D-C162-40EB-A9D5-0E42DA8F5605}"/>
                </a:ext>
              </a:extLst>
            </p:cNvPr>
            <p:cNvSpPr txBox="1"/>
            <p:nvPr/>
          </p:nvSpPr>
          <p:spPr>
            <a:xfrm>
              <a:off x="3903970" y="5880139"/>
              <a:ext cx="2713383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메인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덱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스킬 덱 버튼 클릭으로 편집창 상태 전환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68" y="1707643"/>
            <a:ext cx="4378007" cy="36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9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92043"/>
              </p:ext>
            </p:extLst>
          </p:nvPr>
        </p:nvGraphicFramePr>
        <p:xfrm>
          <a:off x="993912" y="1260347"/>
          <a:ext cx="721550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55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모드가 활성화 상태일 때 카드 일람에 카드를 클릭하면 해당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057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펼쳐보기된 카드를 클릭했을 때 최대 투입 매수에 도달하지 않았으면 해당 레어도의 카드를 덱에   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18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펼쳐보기된 카드를 클릭했을 때 최대 투입 매수에 도달하지 않았으면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투입 매수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도달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061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이벤트 카드를 추가할 때 덱 편집창이 스킬 탭 상태면 메인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80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덱에 스킬 카드를 추가할 때 덱 편집창이 메인 탭 상태면 스킬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883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카드를 클릭하면 덱에서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덱에 포함된 카드가 각각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91167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D16DB62-5041-47B1-B4B8-E60C2BBD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4147664"/>
            <a:ext cx="2368010" cy="18646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25CC63-A598-463C-B45B-020E76B5E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63" y="4362440"/>
            <a:ext cx="580258" cy="66197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1005C-6CBA-43AB-84AC-8481DFE3352C}"/>
              </a:ext>
            </a:extLst>
          </p:cNvPr>
          <p:cNvSpPr/>
          <p:nvPr/>
        </p:nvSpPr>
        <p:spPr>
          <a:xfrm>
            <a:off x="1121434" y="4362440"/>
            <a:ext cx="211092" cy="2888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B222AA9-0054-457E-8778-1EDCD666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167" y="4523633"/>
            <a:ext cx="333740" cy="421812"/>
          </a:xfrm>
          <a:prstGeom prst="rect">
            <a:avLst/>
          </a:prstGeom>
          <a:ln>
            <a:noFill/>
          </a:ln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6B686FE-0196-444C-9109-01AD8D844F2C}"/>
              </a:ext>
            </a:extLst>
          </p:cNvPr>
          <p:cNvGrpSpPr>
            <a:grpSpLocks noChangeAspect="1"/>
          </p:cNvGrpSpPr>
          <p:nvPr/>
        </p:nvGrpSpPr>
        <p:grpSpPr>
          <a:xfrm>
            <a:off x="3288012" y="4147661"/>
            <a:ext cx="1514545" cy="1864653"/>
            <a:chOff x="4624611" y="3295767"/>
            <a:chExt cx="1471389" cy="18115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6ED371-C200-4BC3-9045-F54E9A5D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4611" y="3295767"/>
              <a:ext cx="1471389" cy="181152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3C7054-465C-49B7-8D66-584BE7DC95DD}"/>
                </a:ext>
              </a:extLst>
            </p:cNvPr>
            <p:cNvSpPr/>
            <p:nvPr/>
          </p:nvSpPr>
          <p:spPr>
            <a:xfrm>
              <a:off x="4682764" y="3518806"/>
              <a:ext cx="1365612" cy="54168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68D6AE9-0198-4230-8D70-6F6924CE7D82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1560907" y="4656030"/>
            <a:ext cx="1786963" cy="7850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62856AB-7F98-41A2-B0D8-20BC07EF27FF}"/>
              </a:ext>
            </a:extLst>
          </p:cNvPr>
          <p:cNvSpPr txBox="1"/>
          <p:nvPr/>
        </p:nvSpPr>
        <p:spPr>
          <a:xfrm>
            <a:off x="695324" y="6012314"/>
            <a:ext cx="4107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펼쳐진 카드를 클릭하면 덱 클릭한 카드 </a:t>
            </a:r>
            <a:r>
              <a:rPr lang="en-US" altLang="ko-KR" sz="1000" dirty="0"/>
              <a:t>1</a:t>
            </a:r>
            <a:r>
              <a:rPr lang="ko-KR" altLang="en-US" sz="1000" dirty="0"/>
              <a:t>장 추가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72A180-6686-49E1-9595-2F1AD53D8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955" y="1324182"/>
            <a:ext cx="2888181" cy="491310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1CCC78-8E66-469C-9081-3BA24DC1A03F}"/>
              </a:ext>
            </a:extLst>
          </p:cNvPr>
          <p:cNvGrpSpPr/>
          <p:nvPr/>
        </p:nvGrpSpPr>
        <p:grpSpPr>
          <a:xfrm>
            <a:off x="5138119" y="5301617"/>
            <a:ext cx="2583797" cy="904331"/>
            <a:chOff x="5138119" y="4164224"/>
            <a:chExt cx="2583797" cy="90433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2EAD0EB-CB22-44EF-8775-C27F398EC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8459"/>
            <a:stretch/>
          </p:blipFill>
          <p:spPr>
            <a:xfrm>
              <a:off x="5138119" y="4164224"/>
              <a:ext cx="2583797" cy="68523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3BC3A8-AF87-4369-9B72-1941639AE3F6}"/>
                </a:ext>
              </a:extLst>
            </p:cNvPr>
            <p:cNvSpPr txBox="1"/>
            <p:nvPr/>
          </p:nvSpPr>
          <p:spPr>
            <a:xfrm>
              <a:off x="5235516" y="4822334"/>
              <a:ext cx="238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덱 최대 매수 초과</a:t>
              </a:r>
              <a:r>
                <a:rPr lang="en-US" altLang="ko-KR" sz="1000" dirty="0"/>
                <a:t>’</a:t>
              </a:r>
              <a:r>
                <a:rPr lang="ko-KR" altLang="en-US" sz="1000" dirty="0"/>
                <a:t> 텍스트</a:t>
              </a:r>
              <a:endParaRPr lang="en-US" altLang="ko-KR" sz="10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7348258-D47D-495B-BEDE-E0E9602B32AD}"/>
              </a:ext>
            </a:extLst>
          </p:cNvPr>
          <p:cNvGrpSpPr/>
          <p:nvPr/>
        </p:nvGrpSpPr>
        <p:grpSpPr>
          <a:xfrm>
            <a:off x="5138119" y="4159967"/>
            <a:ext cx="2583797" cy="1091500"/>
            <a:chOff x="5138119" y="5162246"/>
            <a:chExt cx="2583797" cy="10915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35CB69F-8CB3-4888-AA0F-F3E77432A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8176"/>
            <a:stretch/>
          </p:blipFill>
          <p:spPr>
            <a:xfrm>
              <a:off x="5138119" y="5162246"/>
              <a:ext cx="2583797" cy="85006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AD5E0E-A63E-4372-A51D-9E945248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6154" y="5753483"/>
              <a:ext cx="1294155" cy="25883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FE590D0-F767-4582-A3EA-D0D48AAD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9284" y="5524582"/>
              <a:ext cx="333740" cy="421812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8465BA-798F-40E9-9F0D-117DCC2B337C}"/>
                </a:ext>
              </a:extLst>
            </p:cNvPr>
            <p:cNvSpPr txBox="1"/>
            <p:nvPr/>
          </p:nvSpPr>
          <p:spPr>
            <a:xfrm>
              <a:off x="5235516" y="6007525"/>
              <a:ext cx="238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최대 투입 매수 도달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343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설정 저장</a:t>
            </a:r>
            <a:r>
              <a:rPr lang="en-US" altLang="ko-KR" sz="2400" dirty="0"/>
              <a:t>/</a:t>
            </a:r>
            <a:r>
              <a:rPr lang="ko-KR" altLang="en-US" sz="2400" dirty="0"/>
              <a:t>닫기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892579"/>
              </p:ext>
            </p:extLst>
          </p:nvPr>
        </p:nvGraphicFramePr>
        <p:xfrm>
          <a:off x="832559" y="1266061"/>
          <a:ext cx="640392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92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설정 저장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닫기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763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버튼을 클릭하면 현재 덱 설정을 저장한다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96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설정에 변동이 있을 때 창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417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경고창의 닫기 버튼을 클릭하면 덱 편집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465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가능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13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80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변동이 없고 덱 사용 가능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15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 설정 변동이 없고 덱 사용 불가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사용 불가 알림창을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4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알림창에는 해당 덱을 전투에서 사용하지 못하는 이유가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18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알림창의 확인 버튼을 클릭하면 사용 불가 알림창을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195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59B9CFE-DEA7-43FB-92F1-C210E40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0" y="4793524"/>
            <a:ext cx="2497560" cy="1204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4617A0-CF43-4A64-9652-AD00B73D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7" y="4793522"/>
            <a:ext cx="2497560" cy="1204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0D0225-DD40-4EE7-950C-88317F26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86" y="5028948"/>
            <a:ext cx="1971741" cy="59739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B681F-C8E7-4FEB-B708-39DDA9879757}"/>
              </a:ext>
            </a:extLst>
          </p:cNvPr>
          <p:cNvSpPr/>
          <p:nvPr/>
        </p:nvSpPr>
        <p:spPr>
          <a:xfrm>
            <a:off x="1698294" y="4803953"/>
            <a:ext cx="102328" cy="982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1EA6CF-0F1D-42B4-8866-93EBD2DFD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55" y="4855702"/>
            <a:ext cx="158423" cy="200230"/>
          </a:xfrm>
          <a:prstGeom prst="rect">
            <a:avLst/>
          </a:prstGeom>
          <a:ln>
            <a:noFill/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8AF011-A086-4938-B32F-8EB0F3775AAC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1903478" y="4955815"/>
            <a:ext cx="1792407" cy="37183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443DE3-A7AA-46A8-8EE4-BF8C6BFBA784}"/>
              </a:ext>
            </a:extLst>
          </p:cNvPr>
          <p:cNvSpPr/>
          <p:nvPr/>
        </p:nvSpPr>
        <p:spPr>
          <a:xfrm>
            <a:off x="3695886" y="5028947"/>
            <a:ext cx="1971741" cy="5690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E56A9D-7876-4581-B1A0-B1DA7BCA5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94" y="5069126"/>
            <a:ext cx="2752616" cy="83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6EAFA0-18F1-4976-AC47-521C3D64A8E8}"/>
              </a:ext>
            </a:extLst>
          </p:cNvPr>
          <p:cNvSpPr txBox="1"/>
          <p:nvPr/>
        </p:nvSpPr>
        <p:spPr>
          <a:xfrm>
            <a:off x="832560" y="5998434"/>
            <a:ext cx="5097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설정에 변동이 있을 때 창 닫기 버튼 클릭 시 저장 경고창 팝업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88C86-505E-4ACF-8E5E-7AF832CAF3F6}"/>
              </a:ext>
            </a:extLst>
          </p:cNvPr>
          <p:cNvSpPr txBox="1"/>
          <p:nvPr/>
        </p:nvSpPr>
        <p:spPr>
          <a:xfrm>
            <a:off x="6160922" y="5985446"/>
            <a:ext cx="2497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알림창</a:t>
            </a: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EBC8AE-ED59-458B-A302-868E2CED2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341" y="1399711"/>
            <a:ext cx="4095947" cy="39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1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스킨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8613"/>
              </p:ext>
            </p:extLst>
          </p:nvPr>
        </p:nvGraphicFramePr>
        <p:xfrm>
          <a:off x="1021024" y="1277786"/>
          <a:ext cx="826166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16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스킨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 버튼을 클릭하면 스킨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설정창 팝업 시 모든 스킨들이 표기하고 설정된 스킨을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설정이 없을 경우 기본 스킨으로 설정 및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선택하지 않은 스킨 아이콘을 클릭하면 이전에 선택을 해제하고 클릭한 스킨 아이콘을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24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스킨과 다른 스킨을 선택하고 스킨 적용 버튼을 클릭하면 선택한 스킨을 적용하고 스킨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34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스킨을 선택하고 스킨 적용 버튼을 클릭하면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적용 중인 스킨입니다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380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미보유한 스킨은 비활성화 되어 선택할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462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조건 체크 박스를 클릭하여 화면에 표기할 스킨의 조건을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63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D06F99F-7E10-4D14-B1A7-9612E6AA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39" y="2104844"/>
            <a:ext cx="3548635" cy="413244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FFF057-95B4-452D-823F-D1B614CCAA19}"/>
              </a:ext>
            </a:extLst>
          </p:cNvPr>
          <p:cNvGrpSpPr>
            <a:grpSpLocks noChangeAspect="1"/>
          </p:cNvGrpSpPr>
          <p:nvPr/>
        </p:nvGrpSpPr>
        <p:grpSpPr>
          <a:xfrm>
            <a:off x="1021024" y="3815372"/>
            <a:ext cx="2929829" cy="1137961"/>
            <a:chOff x="1021024" y="3815372"/>
            <a:chExt cx="5604286" cy="21767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44A55EE-D1A8-4C58-A171-FD8CEBEE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6371" y="3815372"/>
              <a:ext cx="3988939" cy="19315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6F5E55-A093-46FB-87F7-E0FF0D76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24" y="3815373"/>
              <a:ext cx="1568884" cy="193155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4C8B3C-9561-4C15-989B-2A930E9B3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>
            <a:xfrm>
              <a:off x="2786608" y="3901666"/>
              <a:ext cx="3758204" cy="1758963"/>
            </a:xfrm>
            <a:prstGeom prst="rect">
              <a:avLst/>
            </a:prstGeom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1F231710-D224-4979-8110-D6BCEDCF9832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 flipV="1">
              <a:off x="1525447" y="4781147"/>
              <a:ext cx="1261161" cy="89273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69944A-F0DF-4A6E-9750-32ED620B1255}"/>
                </a:ext>
              </a:extLst>
            </p:cNvPr>
            <p:cNvSpPr/>
            <p:nvPr/>
          </p:nvSpPr>
          <p:spPr>
            <a:xfrm>
              <a:off x="1028970" y="5506311"/>
              <a:ext cx="379830" cy="10859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44E138-A9D8-4BCE-B2BA-85B2547A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923" y="5574336"/>
              <a:ext cx="157524" cy="199093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94355-DCCC-4664-8FAE-FAD6B4B9364E}"/>
                </a:ext>
              </a:extLst>
            </p:cNvPr>
            <p:cNvSpPr txBox="1"/>
            <p:nvPr/>
          </p:nvSpPr>
          <p:spPr>
            <a:xfrm>
              <a:off x="1021024" y="5747283"/>
              <a:ext cx="5604286" cy="24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스킨 설정 버튼 클릭으로 카드 스킨 설정창 팝업</a:t>
              </a:r>
              <a:endParaRPr lang="en-US" altLang="ko-KR" sz="10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E5B91E-983B-45CA-BD40-8974EE2C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6608" y="3901665"/>
              <a:ext cx="3758205" cy="1758963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C72C50-C026-477E-82D2-26FA55B115A4}"/>
              </a:ext>
            </a:extLst>
          </p:cNvPr>
          <p:cNvGrpSpPr>
            <a:grpSpLocks noChangeAspect="1"/>
          </p:cNvGrpSpPr>
          <p:nvPr/>
        </p:nvGrpSpPr>
        <p:grpSpPr>
          <a:xfrm>
            <a:off x="4028666" y="3811780"/>
            <a:ext cx="3464286" cy="1759690"/>
            <a:chOff x="4435287" y="4046147"/>
            <a:chExt cx="3464286" cy="17596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D5BD09-B4A7-44C8-B555-0611B313D534}"/>
                </a:ext>
              </a:extLst>
            </p:cNvPr>
            <p:cNvSpPr txBox="1"/>
            <p:nvPr/>
          </p:nvSpPr>
          <p:spPr>
            <a:xfrm>
              <a:off x="4891177" y="5559616"/>
              <a:ext cx="3008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이전과 다른 스킨 클릭 시 이전 선택 해제 및 선택</a:t>
              </a:r>
              <a:endParaRPr lang="en-US" altLang="ko-KR" sz="1000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09CD271-4CBE-49C7-A5E1-FA261923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545" t="11947" r="7056" b="41683"/>
            <a:stretch/>
          </p:blipFill>
          <p:spPr>
            <a:xfrm>
              <a:off x="4435287" y="4047663"/>
              <a:ext cx="2230220" cy="6574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472D14-DC86-4E50-A92B-411AC2D18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31" t="11947" r="7168" b="41683"/>
            <a:stretch/>
          </p:blipFill>
          <p:spPr>
            <a:xfrm>
              <a:off x="5669352" y="4883701"/>
              <a:ext cx="2230221" cy="65746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A7B574C-0759-4266-BB9F-ED846FEF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853" y="4523348"/>
              <a:ext cx="158423" cy="20023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4A0126-1473-4781-9A85-CABE364BA6A5}"/>
                </a:ext>
              </a:extLst>
            </p:cNvPr>
            <p:cNvSpPr/>
            <p:nvPr/>
          </p:nvSpPr>
          <p:spPr>
            <a:xfrm>
              <a:off x="4435287" y="4046147"/>
              <a:ext cx="1103501" cy="29865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B635E-8828-419A-8813-22C1B10EF853}"/>
                </a:ext>
              </a:extLst>
            </p:cNvPr>
            <p:cNvSpPr/>
            <p:nvPr/>
          </p:nvSpPr>
          <p:spPr>
            <a:xfrm>
              <a:off x="6702161" y="5188922"/>
              <a:ext cx="1116735" cy="28428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60AAACF-BBB0-4104-8CFC-7B6937DD616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>
              <a:off x="6506276" y="4623463"/>
              <a:ext cx="754253" cy="565459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AD98D6-6629-43B9-8500-86A6DA54A3BA}"/>
              </a:ext>
            </a:extLst>
          </p:cNvPr>
          <p:cNvGrpSpPr/>
          <p:nvPr/>
        </p:nvGrpSpPr>
        <p:grpSpPr>
          <a:xfrm>
            <a:off x="1365040" y="5264725"/>
            <a:ext cx="4373862" cy="972562"/>
            <a:chOff x="827866" y="5235234"/>
            <a:chExt cx="4373862" cy="9725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F0D534C-E24E-4200-8D72-796F5224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6549" r="59857"/>
            <a:stretch/>
          </p:blipFill>
          <p:spPr>
            <a:xfrm>
              <a:off x="1021024" y="5235234"/>
              <a:ext cx="2364367" cy="37079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C7E318-BA35-4E3E-8242-9BD83A8E9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6549" r="59857"/>
            <a:stretch/>
          </p:blipFill>
          <p:spPr>
            <a:xfrm>
              <a:off x="2407967" y="5620989"/>
              <a:ext cx="2364366" cy="37079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0B08CC8-0F61-4BEE-85CA-63AE7560919C}"/>
                </a:ext>
              </a:extLst>
            </p:cNvPr>
            <p:cNvSpPr/>
            <p:nvPr/>
          </p:nvSpPr>
          <p:spPr>
            <a:xfrm>
              <a:off x="1021024" y="5388921"/>
              <a:ext cx="681380" cy="1912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64C934-0E1A-49DD-A883-E29E535F87BD}"/>
                </a:ext>
              </a:extLst>
            </p:cNvPr>
            <p:cNvSpPr/>
            <p:nvPr/>
          </p:nvSpPr>
          <p:spPr>
            <a:xfrm>
              <a:off x="3105369" y="5766890"/>
              <a:ext cx="1390350" cy="1912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1E35CF-A53E-46FD-9D57-FB26DBD6B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2034" y="5490828"/>
              <a:ext cx="158423" cy="20023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3D63B979-E3CE-4F5F-BAC6-99FFB97D6254}"/>
                </a:ext>
              </a:extLst>
            </p:cNvPr>
            <p:cNvCxnSpPr>
              <a:cxnSpLocks/>
              <a:stCxn id="42" idx="3"/>
              <a:endCxn id="45" idx="1"/>
            </p:cNvCxnSpPr>
            <p:nvPr/>
          </p:nvCxnSpPr>
          <p:spPr>
            <a:xfrm>
              <a:off x="1720457" y="5590943"/>
              <a:ext cx="1384912" cy="271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2235A8-D66D-4A6F-BC02-DDAE484CC002}"/>
                </a:ext>
              </a:extLst>
            </p:cNvPr>
            <p:cNvSpPr txBox="1"/>
            <p:nvPr/>
          </p:nvSpPr>
          <p:spPr>
            <a:xfrm>
              <a:off x="827866" y="5961575"/>
              <a:ext cx="43738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적용 중인 스킨 적용 시도 시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현재 적용 중인 스킨입니다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7866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설정창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996640"/>
              </p:ext>
            </p:extLst>
          </p:nvPr>
        </p:nvGraphicFramePr>
        <p:xfrm>
          <a:off x="1078824" y="1268413"/>
          <a:ext cx="650113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11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배치 설정 버튼을 클릭하면 배치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설정창의 좌측에는 덱에 포함되어 있는 논 프로모션 기물들이 클래스별로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43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설정창의 우측에는 부대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부대 기물 현황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배치 미리보기가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생성되어 있는 부대가 최대 생성 부대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미만일 때 부대 생성 버튼을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578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 팝업 시 선호 부대가 있으면 해당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부대가 선택됐을 때 해당 부대의 선호 배치가 있으면 해당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부대가 있으면 부대 현황에 기물을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521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배치가 있으면 배치 미리보기에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546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 및 배치가 없으면 부대 현환과 배치 미리보기를 빈칸으로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522739"/>
                  </a:ext>
                </a:extLst>
              </a:tr>
            </a:tbl>
          </a:graphicData>
        </a:graphic>
      </p:graphicFrame>
      <p:graphicFrame>
        <p:nvGraphicFramePr>
          <p:cNvPr id="11" name="표 14">
            <a:extLst>
              <a:ext uri="{FF2B5EF4-FFF2-40B4-BE49-F238E27FC236}">
                <a16:creationId xmlns:a16="http://schemas.microsoft.com/office/drawing/2014/main" id="{55E17DAC-BCA5-4B98-9627-BA36228EE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05126"/>
              </p:ext>
            </p:extLst>
          </p:nvPr>
        </p:nvGraphicFramePr>
        <p:xfrm>
          <a:off x="4452708" y="4256670"/>
          <a:ext cx="377904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815">
                  <a:extLst>
                    <a:ext uri="{9D8B030D-6E8A-4147-A177-3AD203B41FA5}">
                      <a16:colId xmlns:a16="http://schemas.microsoft.com/office/drawing/2014/main" val="2038951863"/>
                    </a:ext>
                  </a:extLst>
                </a:gridCol>
                <a:gridCol w="3491230">
                  <a:extLst>
                    <a:ext uri="{9D8B030D-6E8A-4147-A177-3AD203B41FA5}">
                      <a16:colId xmlns:a16="http://schemas.microsoft.com/office/drawing/2014/main" val="3468310201"/>
                    </a:ext>
                  </a:extLst>
                </a:gridCol>
              </a:tblGrid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시작 배치 가능 기물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000652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전투 시작 시 배치하고 시작할 수 있는 덱에 포함된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논 프로모션 기물을 모두 표기한다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041548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부대 기물 현황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784284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선택한 부대의 포함된 클래스별 기물을 표기한다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8661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기물 배치 미리보기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96992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선택한 기물 배치의 간략하게 표기한다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32758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DA16F3F1-7D00-4484-88A5-0ABD07B1D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754" y="1501368"/>
            <a:ext cx="3264922" cy="45029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C271E8A-4C01-41B1-915D-FDA793D54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05" y="4042092"/>
            <a:ext cx="2886497" cy="13925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572566-5B7E-4AC3-AFDF-40D167F00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913" y="4929178"/>
            <a:ext cx="2088476" cy="1075153"/>
          </a:xfrm>
          <a:prstGeom prst="rect">
            <a:avLst/>
          </a:prstGeom>
        </p:spPr>
      </p:pic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A420E9C-C709-4027-8C86-783E01557088}"/>
              </a:ext>
            </a:extLst>
          </p:cNvPr>
          <p:cNvCxnSpPr>
            <a:cxnSpLocks/>
            <a:stCxn id="21" idx="3"/>
            <a:endCxn id="3" idx="0"/>
          </p:cNvCxnSpPr>
          <p:nvPr/>
        </p:nvCxnSpPr>
        <p:spPr>
          <a:xfrm flipV="1">
            <a:off x="1289624" y="4929178"/>
            <a:ext cx="1995527" cy="582975"/>
          </a:xfrm>
          <a:prstGeom prst="bentConnector4">
            <a:avLst>
              <a:gd name="adj1" fmla="val 23836"/>
              <a:gd name="adj2" fmla="val 13921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9BA561-C70B-488B-957F-539BF35CB703}"/>
              </a:ext>
            </a:extLst>
          </p:cNvPr>
          <p:cNvSpPr/>
          <p:nvPr/>
        </p:nvSpPr>
        <p:spPr>
          <a:xfrm>
            <a:off x="736004" y="5334496"/>
            <a:ext cx="405392" cy="10014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5FEC8E4-5F80-4944-8F0B-E430CC72E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707" y="5380760"/>
            <a:ext cx="207917" cy="2627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1164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886111"/>
              </p:ext>
            </p:extLst>
          </p:nvPr>
        </p:nvGraphicFramePr>
        <p:xfrm>
          <a:off x="695325" y="1268413"/>
          <a:ext cx="634873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87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선택 버튼을 클릭하면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부대가 있으면 이전 선택을 해제하고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43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선택되면 해당 부대의 배치를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배치가 최대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배치 생성 버튼을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578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선호 배치가 있으면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버튼을 클릭하면 선택하고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선택이 있으면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선택을 해제하고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665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선택한 부대의 기물 현황을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521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선택 버튼을 클릭하면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546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배치가 있으면 이전 선택을 해제하고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522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선택한 부대 배치를 배치 미리보기에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33465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985CC05-3ADD-4496-8A28-27DA84E6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295" y="1466849"/>
            <a:ext cx="4613947" cy="44100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F4566DD-AAF4-4A8B-91D4-EF1315AE4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89" y="4499168"/>
            <a:ext cx="2619375" cy="12656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F8BA04-36D3-4716-9647-F1E1DB854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304" y="4499168"/>
            <a:ext cx="2619375" cy="126567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00C0C7-E018-4287-861F-250443A500A1}"/>
              </a:ext>
            </a:extLst>
          </p:cNvPr>
          <p:cNvSpPr/>
          <p:nvPr/>
        </p:nvSpPr>
        <p:spPr>
          <a:xfrm>
            <a:off x="1872483" y="4587944"/>
            <a:ext cx="400769" cy="9426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3D92AF5-058D-4C6C-97DF-7DEE4ED6A28A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 flipV="1">
            <a:off x="2368703" y="4715919"/>
            <a:ext cx="2123155" cy="22147"/>
          </a:xfrm>
          <a:prstGeom prst="bentConnector3">
            <a:avLst>
              <a:gd name="adj1" fmla="val 7542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999EB0-3609-4580-9B55-2CA4039FA3AB}"/>
              </a:ext>
            </a:extLst>
          </p:cNvPr>
          <p:cNvSpPr/>
          <p:nvPr/>
        </p:nvSpPr>
        <p:spPr>
          <a:xfrm>
            <a:off x="4491858" y="4561512"/>
            <a:ext cx="484112" cy="30881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5AEA15-4C51-4A53-A715-C3497C4CE47F}"/>
              </a:ext>
            </a:extLst>
          </p:cNvPr>
          <p:cNvSpPr/>
          <p:nvPr/>
        </p:nvSpPr>
        <p:spPr>
          <a:xfrm>
            <a:off x="4491857" y="5039374"/>
            <a:ext cx="1046087" cy="68820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43D3BC-34D9-4572-9917-99122EEB589A}"/>
              </a:ext>
            </a:extLst>
          </p:cNvPr>
          <p:cNvSpPr/>
          <p:nvPr/>
        </p:nvSpPr>
        <p:spPr>
          <a:xfrm>
            <a:off x="5543553" y="4534571"/>
            <a:ext cx="501600" cy="119696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1B6F1AB-5746-4174-BD74-0ACEB6A50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0280" y="4637951"/>
            <a:ext cx="158423" cy="200230"/>
          </a:xfrm>
          <a:prstGeom prst="rect">
            <a:avLst/>
          </a:prstGeom>
          <a:ln>
            <a:noFill/>
          </a:ln>
        </p:spPr>
      </p:pic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72369B8E-43B6-42BB-9540-33BE2398771A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2368703" y="4738066"/>
            <a:ext cx="2123154" cy="64540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8D07F975-7C70-42FA-9921-B24E3D2ACC3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386607" y="4747505"/>
            <a:ext cx="3156946" cy="38554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6AC10AF-A49E-4B32-B0DE-A0474795ECAB}"/>
              </a:ext>
            </a:extLst>
          </p:cNvPr>
          <p:cNvSpPr txBox="1"/>
          <p:nvPr/>
        </p:nvSpPr>
        <p:spPr>
          <a:xfrm>
            <a:off x="820689" y="5764847"/>
            <a:ext cx="522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선택 버튼 클릭으로 부대 선택하여 배치 펼치기 및 기물 현황 표기</a:t>
            </a:r>
            <a:endParaRPr lang="en-US" altLang="ko-KR" sz="1000" dirty="0"/>
          </a:p>
          <a:p>
            <a:pPr algn="ctr"/>
            <a:r>
              <a:rPr lang="ko-KR" altLang="en-US" sz="1000" dirty="0"/>
              <a:t>펼쳐진 배치 중에 선호 배치 존재하면 선택 및 기물 배치 미리보기 표기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92792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부대 및 배치 관리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267436"/>
              </p:ext>
            </p:extLst>
          </p:nvPr>
        </p:nvGraphicFramePr>
        <p:xfrm>
          <a:off x="695325" y="1268413"/>
          <a:ext cx="8606473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154966152"/>
                    </a:ext>
                  </a:extLst>
                </a:gridCol>
                <a:gridCol w="770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 메뉴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및 배치 선택 버튼을 더블 클릭하면 관리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 메뉴창 외부 영역을 클릭하면 관리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3943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 변경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이름이 변경 가능 상태가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3797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변경 가능 상태에서 텍스트를 입력하는 것으로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이름을 변경할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306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 저장 버튼을 클릭하면 변경된 이름을 저장하고 변경 가능 상태를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06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123957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설정 및 해제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 설정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부대를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6389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선호 설정된 부대가 있을 경우 이전 선호 설정을 해제하고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4618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 설정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배치를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7225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같은 부대 배치 중 이전에 선호 설정된 배치가 있을 경우 이전 선호 설정을 해제하고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38847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설정된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선호 부대 설정 버튼은 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해제 버튼으로 변경된다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5077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해제 버튼을 클릭하면 해당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선호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937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40321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 및 삭제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생성이 가능할 때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생성 버튼을 클릭하면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생성한다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4161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삭제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9659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삭제되면 해당 부대에 포함된 배치를 모두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23515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CC7FCB-65B3-41B8-8D29-3F41E0D0DA92}"/>
              </a:ext>
            </a:extLst>
          </p:cNvPr>
          <p:cNvGrpSpPr>
            <a:grpSpLocks noChangeAspect="1"/>
          </p:cNvGrpSpPr>
          <p:nvPr/>
        </p:nvGrpSpPr>
        <p:grpSpPr>
          <a:xfrm>
            <a:off x="9297457" y="2050813"/>
            <a:ext cx="1777452" cy="775928"/>
            <a:chOff x="695323" y="4865053"/>
            <a:chExt cx="2882999" cy="125854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FC1CF5-1345-4F64-8A81-06DE19BF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846" t="6189" r="38637" b="58557"/>
            <a:stretch/>
          </p:blipFill>
          <p:spPr>
            <a:xfrm>
              <a:off x="695323" y="4865053"/>
              <a:ext cx="1663581" cy="1258542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9AA4797-69E9-4B44-A21C-B0E94C93D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500" t="6395" r="38555" b="70423"/>
            <a:stretch/>
          </p:blipFill>
          <p:spPr>
            <a:xfrm>
              <a:off x="2390752" y="4865053"/>
              <a:ext cx="1187569" cy="60617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0F056EB-6CEB-4050-80C0-A096E53F2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00" t="6395" r="38555" b="70423"/>
            <a:stretch/>
          </p:blipFill>
          <p:spPr>
            <a:xfrm>
              <a:off x="2390753" y="5515786"/>
              <a:ext cx="1187569" cy="60617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6C05C3-12F2-46CF-8966-C2D59C0A65EA}"/>
              </a:ext>
            </a:extLst>
          </p:cNvPr>
          <p:cNvGrpSpPr>
            <a:grpSpLocks noChangeAspect="1"/>
          </p:cNvGrpSpPr>
          <p:nvPr/>
        </p:nvGrpSpPr>
        <p:grpSpPr>
          <a:xfrm>
            <a:off x="9092219" y="3710004"/>
            <a:ext cx="2764819" cy="541393"/>
            <a:chOff x="4584917" y="5504187"/>
            <a:chExt cx="1642387" cy="3216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DCBD492-39E8-4E12-ADDF-DEEA2C9B2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48" t="6814" r="40541" b="76585"/>
            <a:stretch/>
          </p:blipFill>
          <p:spPr>
            <a:xfrm>
              <a:off x="4584917" y="5504187"/>
              <a:ext cx="802257" cy="32160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DDA81A0-B539-4D1C-8148-A11F30775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448" t="6812" r="40542" b="76586"/>
            <a:stretch/>
          </p:blipFill>
          <p:spPr>
            <a:xfrm>
              <a:off x="5425047" y="5504188"/>
              <a:ext cx="802257" cy="321603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E513F6-B614-46DC-BAEF-83F9BF1280B3}"/>
              </a:ext>
            </a:extLst>
          </p:cNvPr>
          <p:cNvGrpSpPr>
            <a:grpSpLocks noChangeAspect="1"/>
          </p:cNvGrpSpPr>
          <p:nvPr/>
        </p:nvGrpSpPr>
        <p:grpSpPr>
          <a:xfrm>
            <a:off x="9092220" y="3067268"/>
            <a:ext cx="2764819" cy="541396"/>
            <a:chOff x="4584917" y="5062824"/>
            <a:chExt cx="1642383" cy="32160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7FA2C24-96F0-498C-BBE8-C95B8A906A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48" t="6814" r="40541" b="76585"/>
            <a:stretch/>
          </p:blipFill>
          <p:spPr>
            <a:xfrm>
              <a:off x="4584917" y="5062825"/>
              <a:ext cx="802257" cy="321604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01189DD-48F7-4656-96F2-779D0AD496E5}"/>
                </a:ext>
              </a:extLst>
            </p:cNvPr>
            <p:cNvGrpSpPr/>
            <p:nvPr/>
          </p:nvGrpSpPr>
          <p:grpSpPr>
            <a:xfrm>
              <a:off x="5425043" y="5062824"/>
              <a:ext cx="802257" cy="321605"/>
              <a:chOff x="7262993" y="5029602"/>
              <a:chExt cx="802257" cy="32160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A4BF0B-9554-42F2-A64D-E48BCA0A6C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443" t="6830" r="40514" b="76542"/>
              <a:stretch/>
            </p:blipFill>
            <p:spPr>
              <a:xfrm>
                <a:off x="7262993" y="5029602"/>
                <a:ext cx="802257" cy="321605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F14D5C0-1D5D-4B7D-8A11-D27A924628C6}"/>
                  </a:ext>
                </a:extLst>
              </p:cNvPr>
              <p:cNvSpPr/>
              <p:nvPr/>
            </p:nvSpPr>
            <p:spPr>
              <a:xfrm>
                <a:off x="7328576" y="5056805"/>
                <a:ext cx="202220" cy="84314"/>
              </a:xfrm>
              <a:prstGeom prst="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4745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부대 및 배치 관리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094609"/>
              </p:ext>
            </p:extLst>
          </p:nvPr>
        </p:nvGraphicFramePr>
        <p:xfrm>
          <a:off x="695325" y="1268413"/>
          <a:ext cx="9009698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154966152"/>
                    </a:ext>
                  </a:extLst>
                </a:gridCol>
                <a:gridCol w="8109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기물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선택된 상태에서 부대 기물 현황에서 클래스 영역을 클릭하면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영역이 있으면 이전 선택을 해제하고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영역이 선택되면 시작 배치 가능 기물 목록에서 해당 클래스의 기물을 강조한다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836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배치 가능 기물 목록에서 기물을 클릭하면 클릭한 기물을 기물 현황에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72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클릭한 기물의 클래스가 클래스별 시작 배치 가능 숫자에 도달한 경우 추가되지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클래스별 시작 배치 가능 숫자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–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 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232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배치 가능 기물 목록에서 이미 추가된 기물을 클릭하면 해당 기물을 배치 현황에서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873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현황에 배치된 기물을 클릭하면 해당 기물을 배치 현황에서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187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711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3943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배치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3797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306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06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37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99869"/>
              </p:ext>
            </p:extLst>
          </p:nvPr>
        </p:nvGraphicFramePr>
        <p:xfrm>
          <a:off x="1947703" y="1269570"/>
          <a:ext cx="829659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낮은 확률로 생성되기 때문에 일부 플레이어들은 제작 시스템을 적극적으로 활용하여 카드를 반복적으로 제작하는 것으로 높은 레어도의 카드를 획득할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7D547EE-E95F-4739-AFF9-733B5289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821" y="1354136"/>
            <a:ext cx="1817407" cy="16721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416465"/>
              </p:ext>
            </p:extLst>
          </p:nvPr>
        </p:nvGraphicFramePr>
        <p:xfrm>
          <a:off x="1655918" y="1624173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1903568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461558" y="5210466"/>
            <a:ext cx="416202" cy="13281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903568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15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5572719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572718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28" idx="0"/>
            <a:endCxn id="44" idx="1"/>
          </p:cNvCxnSpPr>
          <p:nvPr/>
        </p:nvCxnSpPr>
        <p:spPr>
          <a:xfrm rot="5400000" flipH="1" flipV="1">
            <a:off x="4455611" y="3763442"/>
            <a:ext cx="661072" cy="223297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35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535" y="3105150"/>
            <a:ext cx="1349693" cy="31455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068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84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32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76378"/>
              </p:ext>
            </p:extLst>
          </p:nvPr>
        </p:nvGraphicFramePr>
        <p:xfrm>
          <a:off x="1362345" y="1505749"/>
          <a:ext cx="759333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3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2249036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763486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785264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AC4D010-35EA-4686-B51E-CD325EABF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42" t="18099" r="5490" b="19109"/>
          <a:stretch/>
        </p:blipFill>
        <p:spPr>
          <a:xfrm>
            <a:off x="9340850" y="1510014"/>
            <a:ext cx="1283855" cy="15527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1" y="3062733"/>
            <a:ext cx="2287154" cy="30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737124"/>
              </p:ext>
            </p:extLst>
          </p:nvPr>
        </p:nvGraphicFramePr>
        <p:xfrm>
          <a:off x="1054940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50F7519D-3D16-4C81-9137-70B65EC0F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7" t="43527" r="2983" b="34546"/>
          <a:stretch/>
        </p:blipFill>
        <p:spPr>
          <a:xfrm>
            <a:off x="8260739" y="1671221"/>
            <a:ext cx="2909752" cy="112753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726606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09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85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517051" y="3862820"/>
            <a:ext cx="1007281" cy="301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219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2"/>
            <a:endCxn id="17" idx="1"/>
          </p:cNvCxnSpPr>
          <p:nvPr/>
        </p:nvCxnSpPr>
        <p:spPr>
          <a:xfrm rot="5400000" flipH="1" flipV="1">
            <a:off x="4730642" y="3263225"/>
            <a:ext cx="58617" cy="2445484"/>
          </a:xfrm>
          <a:prstGeom prst="bentConnector4">
            <a:avLst>
              <a:gd name="adj1" fmla="val -389989"/>
              <a:gd name="adj2" fmla="val 5368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982693" y="4201026"/>
            <a:ext cx="1383448" cy="51126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1171285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87253C-7D4C-40E9-8CCB-8FE92E9D8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647" y="3205728"/>
            <a:ext cx="3952728" cy="26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47215"/>
              </p:ext>
            </p:extLst>
          </p:nvPr>
        </p:nvGraphicFramePr>
        <p:xfrm>
          <a:off x="1031482" y="1485426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BB52033-ACB3-478D-A570-7ACC1905F5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59"/>
          <a:stretch/>
        </p:blipFill>
        <p:spPr>
          <a:xfrm>
            <a:off x="7694740" y="2040733"/>
            <a:ext cx="3138337" cy="9239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9777</TotalTime>
  <Pages>7</Pages>
  <Words>4790</Words>
  <Characters>0</Characters>
  <Application>Microsoft Office PowerPoint</Application>
  <DocSecurity>0</DocSecurity>
  <PresentationFormat>와이드스크린</PresentationFormat>
  <Lines>0</Lines>
  <Paragraphs>465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맑은 고딕</vt:lpstr>
      <vt:lpstr>Arial</vt:lpstr>
      <vt:lpstr>Office 테마</vt:lpstr>
      <vt:lpstr>카드 정보 상세 일람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구축 규칙</vt:lpstr>
      <vt:lpstr>PowerPoint 프레젠테이션</vt:lpstr>
      <vt:lpstr>덱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6772</cp:revision>
  <dcterms:modified xsi:type="dcterms:W3CDTF">2024-12-13T10:48:53Z</dcterms:modified>
  <cp:version>9.103.97.45139</cp:version>
</cp:coreProperties>
</file>